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7"/>
  </p:notesMasterIdLst>
  <p:sldIdLst>
    <p:sldId id="257" r:id="rId5"/>
    <p:sldId id="281" r:id="rId6"/>
    <p:sldId id="306" r:id="rId7"/>
    <p:sldId id="289" r:id="rId8"/>
    <p:sldId id="307" r:id="rId9"/>
    <p:sldId id="298" r:id="rId10"/>
    <p:sldId id="303" r:id="rId11"/>
    <p:sldId id="311" r:id="rId12"/>
    <p:sldId id="310" r:id="rId13"/>
    <p:sldId id="305" r:id="rId14"/>
    <p:sldId id="308" r:id="rId15"/>
    <p:sldId id="309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나눔스퀘어_ac" panose="020B0600000101010101" pitchFamily="50" charset="-127"/>
      <p:regular r:id="rId19"/>
    </p:embeddedFont>
    <p:embeddedFont>
      <p:font typeface="나눔스퀘어_ac Bold" panose="020B0600000101010101" pitchFamily="50" charset="-127"/>
      <p:bold r:id="rId20"/>
    </p:embeddedFont>
    <p:embeddedFont>
      <p:font typeface="나눔스퀘어_ac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41E0A-5D4A-4F2C-9C9A-8654E7953017}" v="2377" dt="2022-10-16T22:27:05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72269" autoAdjust="0"/>
  </p:normalViewPr>
  <p:slideViewPr>
    <p:cSldViewPr snapToGrid="0">
      <p:cViewPr>
        <p:scale>
          <a:sx n="100" d="100"/>
          <a:sy n="100" d="100"/>
        </p:scale>
        <p:origin x="93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4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추가 설명</a:t>
            </a:r>
            <a:r>
              <a:rPr lang="en-US" altLang="ko-KR" dirty="0"/>
              <a:t>]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ym typeface="Wingdings" panose="05000000000000000000" pitchFamily="2" charset="2"/>
              </a:rPr>
              <a:t>잠재 공간에서 무작위 </a:t>
            </a:r>
            <a:r>
              <a:rPr lang="ko-KR" altLang="en-US" sz="1200" dirty="0" err="1">
                <a:sym typeface="Wingdings" panose="05000000000000000000" pitchFamily="2" charset="2"/>
              </a:rPr>
              <a:t>샘플링하여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500K </a:t>
            </a:r>
            <a:r>
              <a:rPr lang="ko-KR" altLang="en-US" sz="1200" dirty="0">
                <a:sym typeface="Wingdings" panose="05000000000000000000" pitchFamily="2" charset="2"/>
              </a:rPr>
              <a:t>이미지를 합성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의미론적 경계를 찾기 위해 </a:t>
            </a:r>
            <a:r>
              <a:rPr lang="en-US" altLang="ko-KR" sz="1200" dirty="0">
                <a:sym typeface="Wingdings" panose="05000000000000000000" pitchFamily="2" charset="2"/>
              </a:rPr>
              <a:t>pre-trained </a:t>
            </a:r>
            <a:r>
              <a:rPr lang="ko-KR" altLang="en-US" sz="1200" dirty="0">
                <a:sym typeface="Wingdings" panose="05000000000000000000" pitchFamily="2" charset="2"/>
              </a:rPr>
              <a:t>속성 예측 모델을 사용하여 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속성 점수 할당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점수 정렬 후 가장 높고 낮은 점수에 따른 샘플을 후보로 선택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선형 </a:t>
            </a:r>
            <a:r>
              <a:rPr lang="en-US" altLang="ko-KR" sz="1200" dirty="0">
                <a:solidFill>
                  <a:schemeClr val="accent1"/>
                </a:solidFill>
                <a:sym typeface="Wingdings" panose="05000000000000000000" pitchFamily="2" charset="2"/>
              </a:rPr>
              <a:t>SVM 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학습</a:t>
            </a:r>
            <a:r>
              <a:rPr lang="ko-KR" altLang="en-US" sz="1200" dirty="0">
                <a:sym typeface="Wingdings" panose="05000000000000000000" pitchFamily="2" charset="2"/>
              </a:rPr>
              <a:t>을 위해 </a:t>
            </a:r>
            <a:r>
              <a:rPr lang="en-US" altLang="ko-KR" sz="1200" dirty="0">
                <a:sym typeface="Wingdings" panose="05000000000000000000" pitchFamily="2" charset="2"/>
              </a:rPr>
              <a:t>70% </a:t>
            </a:r>
            <a:r>
              <a:rPr lang="ko-KR" altLang="en-US" sz="1200" dirty="0">
                <a:sym typeface="Wingdings" panose="05000000000000000000" pitchFamily="2" charset="2"/>
              </a:rPr>
              <a:t>샘플을 무작위 선택하여 </a:t>
            </a:r>
            <a:r>
              <a:rPr lang="en-US" altLang="ko-KR" sz="1200" dirty="0">
                <a:sym typeface="Wingdings" panose="05000000000000000000" pitchFamily="2" charset="2"/>
              </a:rPr>
              <a:t>decision boundary </a:t>
            </a:r>
            <a:r>
              <a:rPr lang="ko-KR" altLang="en-US" sz="1200" dirty="0">
                <a:sym typeface="Wingdings" panose="05000000000000000000" pitchFamily="2" charset="2"/>
              </a:rPr>
              <a:t>정의 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단위 벡터로 정규화</a:t>
            </a:r>
            <a:r>
              <a:rPr lang="en-US" altLang="ko-KR" sz="1200" dirty="0">
                <a:sym typeface="Wingdings" panose="05000000000000000000" pitchFamily="2" charset="2"/>
              </a:rPr>
              <a:t>), </a:t>
            </a:r>
            <a:r>
              <a:rPr lang="ko-KR" altLang="en-US" sz="1200" dirty="0">
                <a:sym typeface="Wingdings" panose="05000000000000000000" pitchFamily="2" charset="2"/>
              </a:rPr>
              <a:t>나머지 </a:t>
            </a:r>
            <a:r>
              <a:rPr lang="en-US" altLang="ko-KR" sz="1200" dirty="0">
                <a:sym typeface="Wingdings" panose="05000000000000000000" pitchFamily="2" charset="2"/>
              </a:rPr>
              <a:t>30%</a:t>
            </a:r>
            <a:r>
              <a:rPr lang="ko-KR" altLang="en-US" sz="1200" dirty="0">
                <a:sym typeface="Wingdings" panose="05000000000000000000" pitchFamily="2" charset="2"/>
              </a:rPr>
              <a:t>는 선형 분류기 </a:t>
            </a:r>
            <a:r>
              <a:rPr lang="en-US" altLang="ko-KR" sz="1200" dirty="0">
                <a:sym typeface="Wingdings" panose="05000000000000000000" pitchFamily="2" charset="2"/>
              </a:rPr>
              <a:t>test</a:t>
            </a:r>
            <a:r>
              <a:rPr lang="ko-KR" altLang="en-US" sz="1200" dirty="0">
                <a:sym typeface="Wingdings" panose="05000000000000000000" pitchFamily="2" charset="2"/>
              </a:rPr>
              <a:t>에 사용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예측된 속성 점수는 </a:t>
            </a:r>
            <a:r>
              <a:rPr lang="ko-KR" altLang="en-US" sz="1200" dirty="0">
                <a:solidFill>
                  <a:schemeClr val="accent1"/>
                </a:solidFill>
                <a:sym typeface="Wingdings" panose="05000000000000000000" pitchFamily="2" charset="2"/>
              </a:rPr>
              <a:t>이진 레이블</a:t>
            </a:r>
            <a:r>
              <a:rPr lang="ko-KR" altLang="en-US" sz="1200" dirty="0">
                <a:sym typeface="Wingdings" panose="05000000000000000000" pitchFamily="2" charset="2"/>
              </a:rPr>
              <a:t>로 처리됨</a:t>
            </a:r>
            <a:endParaRPr lang="ko-KR" altLang="en-US" sz="120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6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https://www.notion.so/AdaIN-Arbitrary-Style-Transfer-in-Real-Time-With-Adaptive-Instance-Normalization-9fe8b5fb60154380b6fbe3147e0afe9e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28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2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https://yj7082126.github.io/blog/Encoder4Editing/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81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C: ResNet-50 network,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pretrained</a:t>
            </a:r>
            <a:r>
              <a:rPr lang="ko-KR" altLang="en-US" dirty="0"/>
              <a:t> </a:t>
            </a:r>
            <a:r>
              <a:rPr lang="en-US" altLang="ko-KR" dirty="0"/>
              <a:t>StyleGAN2</a:t>
            </a:r>
            <a:r>
              <a:rPr lang="ko-KR" altLang="en-US" dirty="0"/>
              <a:t> </a:t>
            </a:r>
            <a:r>
              <a:rPr lang="en-US" altLang="ko-KR" dirty="0"/>
              <a:t>generator</a:t>
            </a:r>
          </a:p>
          <a:p>
            <a:r>
              <a:rPr lang="en-US" altLang="ko-KR" dirty="0" err="1"/>
              <a:t>Lsim</a:t>
            </a:r>
            <a:r>
              <a:rPr lang="en-US" altLang="ko-KR" dirty="0"/>
              <a:t> : </a:t>
            </a:r>
            <a:r>
              <a:rPr lang="ko-KR" altLang="en-US" dirty="0"/>
              <a:t>재구성된 이미지와 원본 이미지의 특정 </a:t>
            </a:r>
            <a:r>
              <a:rPr lang="ko-KR" altLang="en-US" dirty="0" err="1"/>
              <a:t>임베딩</a:t>
            </a:r>
            <a:r>
              <a:rPr lang="ko-KR" altLang="en-US" dirty="0"/>
              <a:t> 간 코사인 유사성을 최소화하도록 함 </a:t>
            </a:r>
            <a:r>
              <a:rPr lang="en-US" altLang="ko-KR" dirty="0"/>
              <a:t>(</a:t>
            </a:r>
            <a:r>
              <a:rPr lang="en-US" altLang="ko-KR" dirty="0" err="1"/>
              <a:t>pSp</a:t>
            </a:r>
            <a:r>
              <a:rPr lang="ko-KR" altLang="en-US" dirty="0"/>
              <a:t>에 제시된 </a:t>
            </a:r>
            <a:r>
              <a:rPr lang="en-US" altLang="ko-KR" dirty="0"/>
              <a:t>ID loss </a:t>
            </a:r>
            <a:r>
              <a:rPr lang="ko-KR" altLang="en-US" dirty="0" err="1"/>
              <a:t>비슷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Ldist</a:t>
            </a:r>
            <a:r>
              <a:rPr lang="en-US" altLang="ko-KR" dirty="0"/>
              <a:t> : </a:t>
            </a:r>
            <a:r>
              <a:rPr lang="ko-KR" altLang="en-US" dirty="0"/>
              <a:t>왜곡 손실로</a:t>
            </a:r>
            <a:r>
              <a:rPr lang="en-US" altLang="ko-KR" dirty="0"/>
              <a:t>, L2</a:t>
            </a:r>
            <a:r>
              <a:rPr lang="ko-KR" altLang="en-US" dirty="0"/>
              <a:t>와 </a:t>
            </a:r>
            <a:r>
              <a:rPr lang="en-US" altLang="ko-KR" dirty="0"/>
              <a:t>LPIPS</a:t>
            </a:r>
            <a:r>
              <a:rPr lang="ko-KR" altLang="en-US" dirty="0"/>
              <a:t>를 사용하여 픽셀 단위와 </a:t>
            </a:r>
            <a:r>
              <a:rPr lang="en-US" altLang="ko-KR" dirty="0"/>
              <a:t>perceptual </a:t>
            </a:r>
            <a:r>
              <a:rPr lang="ko-KR" altLang="en-US" dirty="0"/>
              <a:t>유사성 모두 학습할 수 있도록 손실 정의</a:t>
            </a:r>
            <a:endParaRPr lang="en-US" altLang="ko-KR" dirty="0"/>
          </a:p>
          <a:p>
            <a:r>
              <a:rPr lang="en-US" altLang="ko-KR" dirty="0" err="1"/>
              <a:t>Ledit</a:t>
            </a:r>
            <a:r>
              <a:rPr lang="en-US" altLang="ko-KR" dirty="0"/>
              <a:t> : </a:t>
            </a:r>
            <a:r>
              <a:rPr lang="ko-KR" altLang="en-US" dirty="0"/>
              <a:t>편집가능성 손실로</a:t>
            </a:r>
            <a:r>
              <a:rPr lang="en-US" altLang="ko-KR" dirty="0"/>
              <a:t>, perceptual quality</a:t>
            </a:r>
            <a:r>
              <a:rPr lang="ko-KR" altLang="en-US" dirty="0"/>
              <a:t>와 </a:t>
            </a:r>
            <a:r>
              <a:rPr lang="en-US" altLang="ko-KR" dirty="0"/>
              <a:t>editability</a:t>
            </a:r>
            <a:r>
              <a:rPr lang="ko-KR" altLang="en-US" dirty="0"/>
              <a:t>를 높일 수 있도록 오프셋을 학습할 때 </a:t>
            </a:r>
            <a:r>
              <a:rPr lang="en-US" altLang="ko-KR" dirty="0"/>
              <a:t>W*</a:t>
            </a:r>
            <a:r>
              <a:rPr lang="ko-KR" altLang="en-US" dirty="0"/>
              <a:t>에 대한 근접성을 보장할 수 있도록 </a:t>
            </a:r>
            <a:r>
              <a:rPr lang="en-US" altLang="ko-KR" dirty="0"/>
              <a:t>delta-</a:t>
            </a:r>
            <a:r>
              <a:rPr lang="ko-KR" altLang="en-US" dirty="0"/>
              <a:t>정규화 손실을 적용하고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학습된 각 스타일 코드가 </a:t>
            </a:r>
            <a:r>
              <a:rPr lang="en-US" altLang="ko-KR" dirty="0"/>
              <a:t>W </a:t>
            </a:r>
            <a:r>
              <a:rPr lang="ko-KR" altLang="en-US" dirty="0"/>
              <a:t>분포에 놓이도록 하기 위해 </a:t>
            </a:r>
            <a:r>
              <a:rPr lang="en-US" altLang="ko-KR" dirty="0"/>
              <a:t>adversarial loss</a:t>
            </a:r>
            <a:r>
              <a:rPr lang="ko-KR" altLang="en-US" dirty="0"/>
              <a:t>도 적용한다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75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: 1024*1024 </a:t>
            </a:r>
            <a:r>
              <a:rPr lang="ko-KR" altLang="en-US" dirty="0"/>
              <a:t>해상도 이미지는 </a:t>
            </a:r>
            <a:r>
              <a:rPr lang="en-US" altLang="ko-KR" dirty="0"/>
              <a:t>W18</a:t>
            </a:r>
            <a:r>
              <a:rPr lang="ko-KR" altLang="en-US" dirty="0"/>
              <a:t>공간에서 </a:t>
            </a:r>
            <a:r>
              <a:rPr lang="en-US" altLang="ko-KR" dirty="0"/>
              <a:t>capable (18</a:t>
            </a:r>
            <a:r>
              <a:rPr lang="ko-KR" altLang="en-US" dirty="0"/>
              <a:t>개의 서로 다른 스타일 입력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Why k</a:t>
            </a:r>
            <a:r>
              <a:rPr lang="ko-KR" altLang="en-US" dirty="0"/>
              <a:t>개를 사용하여 적용하는가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장점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StyleGAN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생성기의 표현력을 높일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68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보면</a:t>
            </a:r>
            <a:r>
              <a:rPr lang="en-US" altLang="ko-KR" dirty="0"/>
              <a:t>, A</a:t>
            </a:r>
            <a:r>
              <a:rPr lang="ko-KR" altLang="en-US" dirty="0"/>
              <a:t>의 경우 </a:t>
            </a:r>
            <a:r>
              <a:rPr lang="en-US" altLang="ko-KR" dirty="0"/>
              <a:t>Edit</a:t>
            </a:r>
            <a:r>
              <a:rPr lang="ko-KR" altLang="en-US" dirty="0"/>
              <a:t>에서 머리카락 방향은 </a:t>
            </a:r>
            <a:r>
              <a:rPr lang="ko-KR" altLang="en-US" dirty="0" err="1"/>
              <a:t>정방향</a:t>
            </a:r>
            <a:r>
              <a:rPr lang="ko-KR" altLang="en-US" dirty="0"/>
              <a:t> 그대로이다 </a:t>
            </a:r>
            <a:r>
              <a:rPr lang="en-US" altLang="ko-KR" dirty="0"/>
              <a:t>(editability </a:t>
            </a:r>
            <a:r>
              <a:rPr lang="ko-KR" altLang="en-US" dirty="0"/>
              <a:t>떨어짐</a:t>
            </a:r>
            <a:r>
              <a:rPr lang="en-US" altLang="ko-KR" dirty="0"/>
              <a:t>), </a:t>
            </a:r>
            <a:r>
              <a:rPr lang="ko-KR" altLang="en-US" dirty="0"/>
              <a:t>말은 소스 이미지에 비해서 말 형태가 많이 왜곡되었고 </a:t>
            </a:r>
            <a:r>
              <a:rPr lang="ko-KR" altLang="en-US" dirty="0" err="1"/>
              <a:t>수상해보인다</a:t>
            </a:r>
            <a:r>
              <a:rPr lang="en-US" altLang="ko-KR" dirty="0"/>
              <a:t>… (perceptual quality </a:t>
            </a:r>
            <a:r>
              <a:rPr lang="ko-KR" altLang="en-US" dirty="0"/>
              <a:t>떨어짐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반면에 </a:t>
            </a:r>
            <a:r>
              <a:rPr lang="en-US" altLang="ko-KR" dirty="0"/>
              <a:t>D</a:t>
            </a:r>
            <a:r>
              <a:rPr lang="ko-KR" altLang="en-US" dirty="0"/>
              <a:t>는 </a:t>
            </a:r>
            <a:r>
              <a:rPr lang="en-US" altLang="ko-KR" dirty="0"/>
              <a:t>editability</a:t>
            </a:r>
            <a:r>
              <a:rPr lang="ko-KR" altLang="en-US" dirty="0"/>
              <a:t>와 </a:t>
            </a:r>
            <a:r>
              <a:rPr lang="en-US" altLang="ko-KR" dirty="0"/>
              <a:t>perceptual quality</a:t>
            </a:r>
            <a:r>
              <a:rPr lang="ko-KR" altLang="en-US" dirty="0"/>
              <a:t>는 높고 대신 </a:t>
            </a:r>
            <a:r>
              <a:rPr lang="en-US" altLang="ko-KR" dirty="0"/>
              <a:t>distortion</a:t>
            </a:r>
            <a:r>
              <a:rPr lang="ko-KR" altLang="en-US" dirty="0"/>
              <a:t>이 </a:t>
            </a:r>
            <a:r>
              <a:rPr lang="en-US" altLang="ko-KR" dirty="0"/>
              <a:t>A</a:t>
            </a:r>
            <a:r>
              <a:rPr lang="ko-KR" altLang="en-US" dirty="0"/>
              <a:t>보다 큰 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04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추가 학습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3.3</a:t>
            </a:r>
            <a:r>
              <a:rPr lang="ko-KR" altLang="en-US" dirty="0"/>
              <a:t>에서 나온 </a:t>
            </a:r>
            <a:r>
              <a:rPr lang="en-US" altLang="ko-KR" dirty="0"/>
              <a:t>SVM (Support</a:t>
            </a:r>
            <a:r>
              <a:rPr lang="ko-KR" altLang="en-US" dirty="0"/>
              <a:t> </a:t>
            </a:r>
            <a:r>
              <a:rPr lang="en-US" altLang="ko-KR" dirty="0"/>
              <a:t>Vector</a:t>
            </a:r>
            <a:r>
              <a:rPr lang="ko-KR" altLang="en-US" dirty="0"/>
              <a:t> </a:t>
            </a:r>
            <a:r>
              <a:rPr lang="en-US" altLang="ko-KR" dirty="0"/>
              <a:t>Machine)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분류 과제에 사용할 수 있는 </a:t>
            </a:r>
            <a:r>
              <a:rPr lang="en-US" altLang="ko-KR" dirty="0"/>
              <a:t>ML </a:t>
            </a:r>
            <a:r>
              <a:rPr lang="ko-KR" altLang="en-US" dirty="0"/>
              <a:t>지도학습모델로</a:t>
            </a:r>
            <a:r>
              <a:rPr lang="en-US" altLang="ko-KR" dirty="0"/>
              <a:t>, Decision</a:t>
            </a:r>
            <a:r>
              <a:rPr lang="ko-KR" altLang="en-US" dirty="0"/>
              <a:t> </a:t>
            </a:r>
            <a:r>
              <a:rPr lang="en-US" altLang="ko-KR" dirty="0"/>
              <a:t>Boundary(</a:t>
            </a:r>
            <a:r>
              <a:rPr lang="ko-KR" altLang="en-US" dirty="0"/>
              <a:t>분류를 위한 기준 선</a:t>
            </a:r>
            <a:r>
              <a:rPr lang="en-US" altLang="ko-KR" dirty="0"/>
              <a:t>)</a:t>
            </a:r>
            <a:r>
              <a:rPr lang="ko-KR" altLang="en-US" dirty="0"/>
              <a:t>을 정의한다</a:t>
            </a:r>
            <a:r>
              <a:rPr lang="en-US" altLang="ko-KR" dirty="0"/>
              <a:t>. </a:t>
            </a:r>
            <a:r>
              <a:rPr lang="ko-KR" altLang="en-US" dirty="0"/>
              <a:t>이를 통해 분류되지 않은 새로운 데이터가 오면 어느 쪽에 속하는지 확인해서 분류가 가능하게 한다</a:t>
            </a:r>
            <a:r>
              <a:rPr lang="en-US" altLang="ko-KR" dirty="0"/>
              <a:t>. </a:t>
            </a:r>
            <a:r>
              <a:rPr lang="ko-KR" altLang="en-US" dirty="0"/>
              <a:t>결정 경계는 데이터 군으로부터 최대한 멀리 떨어진 것이 좋다</a:t>
            </a:r>
            <a:r>
              <a:rPr lang="en-US" altLang="ko-KR" dirty="0"/>
              <a:t>. </a:t>
            </a:r>
            <a:r>
              <a:rPr lang="ko-KR" altLang="en-US" dirty="0"/>
              <a:t>서포트 벡터는 결정 경계와 가까이 있는 데이터 포인터들</a:t>
            </a:r>
            <a:r>
              <a:rPr lang="en-US" altLang="ko-KR" dirty="0"/>
              <a:t>. Margin: </a:t>
            </a:r>
            <a:r>
              <a:rPr lang="ko-KR" altLang="en-US" dirty="0"/>
              <a:t>결정경계</a:t>
            </a:r>
            <a:r>
              <a:rPr lang="en-US" altLang="ko-KR" dirty="0"/>
              <a:t>~</a:t>
            </a:r>
            <a:r>
              <a:rPr lang="ko-KR" altLang="en-US" dirty="0"/>
              <a:t>서포트벡터 사이 거리</a:t>
            </a:r>
            <a:r>
              <a:rPr lang="en-US" altLang="ko-KR" dirty="0"/>
              <a:t> (</a:t>
            </a:r>
            <a:r>
              <a:rPr lang="ko-KR" altLang="en-US" dirty="0"/>
              <a:t>이를 최대화해야 최적</a:t>
            </a:r>
            <a:r>
              <a:rPr lang="en-US" altLang="ko-KR" dirty="0"/>
              <a:t>). SVM </a:t>
            </a:r>
            <a:r>
              <a:rPr lang="ko-KR" altLang="en-US" dirty="0"/>
              <a:t>알고리즘의 장점은 결정 경계를 정의하는 것이 서포트 벡터이므로</a:t>
            </a:r>
            <a:r>
              <a:rPr lang="en-US" altLang="ko-KR" dirty="0"/>
              <a:t>, </a:t>
            </a:r>
            <a:r>
              <a:rPr lang="ko-KR" altLang="en-US" dirty="0"/>
              <a:t>데이터 포인터 중에서 서포트 벡터만 잘 고르면 된다</a:t>
            </a:r>
            <a:r>
              <a:rPr lang="en-US" altLang="ko-KR" dirty="0"/>
              <a:t>, </a:t>
            </a:r>
            <a:r>
              <a:rPr lang="ko-KR" altLang="en-US" dirty="0"/>
              <a:t>따라서 매우 빠르다</a:t>
            </a:r>
            <a:r>
              <a:rPr lang="en-US" altLang="ko-KR" dirty="0"/>
              <a:t>. </a:t>
            </a:r>
            <a:r>
              <a:rPr lang="ko-KR" altLang="en-US" dirty="0"/>
              <a:t>결정경계를 구하는 방법은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r>
              <a:rPr lang="ko-KR" altLang="en-US" dirty="0"/>
              <a:t>라이브러리를 활용하면 된다</a:t>
            </a:r>
            <a:r>
              <a:rPr lang="en-US" altLang="ko-KR" dirty="0"/>
              <a:t>(!)</a:t>
            </a:r>
          </a:p>
          <a:p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 </a:t>
            </a:r>
            <a:r>
              <a:rPr lang="en-US" altLang="ko-KR" dirty="0"/>
              <a:t>: https://hleecaster.com/ml-svm-concept/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88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속성 편집을 할 때 </a:t>
            </a:r>
            <a:r>
              <a:rPr lang="en-US" altLang="ko-KR" dirty="0"/>
              <a:t>independent</a:t>
            </a:r>
            <a:r>
              <a:rPr lang="ko-KR" altLang="en-US" dirty="0"/>
              <a:t>할 수 있도록 하는 방법으로 투영을 통해 직교하게 만들어 벡터연산을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9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0963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096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102.02766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rxiv.org/abs/2102.027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2.0276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2.027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(10/10)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7C08-8D26-5337-323B-21313F03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InterfaceGAN</a:t>
            </a:r>
            <a:r>
              <a:rPr lang="en-US" altLang="ko-KR" dirty="0"/>
              <a:t> : Interpreting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Disentangled</a:t>
            </a:r>
            <a:r>
              <a:rPr lang="ko-KR" altLang="en-US" dirty="0"/>
              <a:t> </a:t>
            </a:r>
            <a:r>
              <a:rPr lang="en-US" altLang="ko-KR" dirty="0"/>
              <a:t>Face</a:t>
            </a:r>
            <a:r>
              <a:rPr lang="ko-KR" altLang="en-US" dirty="0"/>
              <a:t> </a:t>
            </a:r>
            <a:r>
              <a:rPr lang="en-US" altLang="ko-KR" dirty="0"/>
              <a:t>Representation</a:t>
            </a:r>
            <a:r>
              <a:rPr lang="ko-KR" altLang="en-US" dirty="0"/>
              <a:t> </a:t>
            </a:r>
            <a:r>
              <a:rPr lang="en-US" altLang="ko-KR" dirty="0"/>
              <a:t>Learned by GANs </a:t>
            </a:r>
            <a:r>
              <a:rPr lang="en-US" altLang="ko-KR" dirty="0">
                <a:solidFill>
                  <a:schemeClr val="accent1"/>
                </a:solidFill>
              </a:rPr>
              <a:t>Review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7C738-41B4-A6DA-4003-922FC463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학습된 </a:t>
            </a:r>
            <a:r>
              <a:rPr lang="en-US" altLang="ko-KR" sz="1800" dirty="0"/>
              <a:t>disentangled face representation</a:t>
            </a:r>
            <a:r>
              <a:rPr lang="ko-KR" altLang="en-US" sz="1800" dirty="0"/>
              <a:t>을 해석하기 위해 프레임워크 </a:t>
            </a:r>
            <a:r>
              <a:rPr lang="en-US" altLang="ko-KR" sz="1800" dirty="0" err="1"/>
              <a:t>InterfaceGAN</a:t>
            </a:r>
            <a:r>
              <a:rPr lang="en-US" altLang="ko-KR" sz="1800" dirty="0"/>
              <a:t> </a:t>
            </a:r>
            <a:r>
              <a:rPr lang="ko-KR" altLang="en-US" sz="1800" dirty="0"/>
              <a:t>제안</a:t>
            </a:r>
            <a:endParaRPr lang="en-US" altLang="ko-KR" sz="1800" dirty="0"/>
          </a:p>
          <a:p>
            <a:r>
              <a:rPr lang="ko-KR" altLang="en-US" sz="1800" dirty="0"/>
              <a:t>잠재 코드를 </a:t>
            </a:r>
            <a:r>
              <a:rPr lang="ko-KR" altLang="en-US" sz="1800" dirty="0">
                <a:solidFill>
                  <a:schemeClr val="accent1"/>
                </a:solidFill>
              </a:rPr>
              <a:t>선형적</a:t>
            </a:r>
            <a:r>
              <a:rPr lang="ko-KR" altLang="en-US" sz="1800" dirty="0"/>
              <a:t>으로 변경하여 </a:t>
            </a:r>
            <a:r>
              <a:rPr lang="en-US" altLang="ko-KR" sz="1800" dirty="0"/>
              <a:t>attributes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chemeClr val="accent1"/>
                </a:solidFill>
              </a:rPr>
              <a:t>조건부 조작</a:t>
            </a:r>
            <a:r>
              <a:rPr lang="ko-KR" altLang="en-US" sz="1800" dirty="0"/>
              <a:t>이 가능 </a:t>
            </a:r>
            <a:r>
              <a:rPr lang="en-US" altLang="ko-KR" sz="1800" dirty="0"/>
              <a:t>(</a:t>
            </a:r>
            <a:r>
              <a:rPr lang="ko-KR" altLang="en-US" sz="1800" dirty="0"/>
              <a:t>다른 속성 영향</a:t>
            </a:r>
            <a:r>
              <a:rPr lang="en-US" altLang="ko-KR" sz="1800" dirty="0"/>
              <a:t>X, </a:t>
            </a:r>
            <a:r>
              <a:rPr lang="ko-KR" altLang="en-US" sz="1800" dirty="0"/>
              <a:t>모델 재훈련</a:t>
            </a:r>
            <a:r>
              <a:rPr lang="en-US" altLang="ko-KR" sz="1800" dirty="0"/>
              <a:t>X)</a:t>
            </a:r>
          </a:p>
          <a:p>
            <a:r>
              <a:rPr lang="en-US" altLang="ko-KR" sz="1800" dirty="0"/>
              <a:t>Semantic attributes : pose, smile, age, gender, eyeglasses</a:t>
            </a:r>
          </a:p>
          <a:p>
            <a:pPr lvl="1"/>
            <a:r>
              <a:rPr lang="en-US" altLang="ko-KR" sz="1800" dirty="0"/>
              <a:t>positive direction: </a:t>
            </a:r>
            <a:r>
              <a:rPr lang="ko-KR" altLang="en-US" sz="1800" dirty="0"/>
              <a:t>우회전</a:t>
            </a:r>
            <a:r>
              <a:rPr lang="en-US" altLang="ko-KR" sz="1800" dirty="0"/>
              <a:t>, </a:t>
            </a:r>
            <a:r>
              <a:rPr lang="ko-KR" altLang="en-US" sz="1800" dirty="0"/>
              <a:t>웃음</a:t>
            </a:r>
            <a:r>
              <a:rPr lang="en-US" altLang="ko-KR" sz="1800" dirty="0"/>
              <a:t>, </a:t>
            </a:r>
            <a:r>
              <a:rPr lang="ko-KR" altLang="en-US" sz="1800" dirty="0"/>
              <a:t>늙음</a:t>
            </a:r>
            <a:r>
              <a:rPr lang="en-US" altLang="ko-KR" sz="1800" dirty="0"/>
              <a:t>, </a:t>
            </a:r>
            <a:r>
              <a:rPr lang="ko-KR" altLang="en-US" sz="1800" dirty="0"/>
              <a:t>남성</a:t>
            </a:r>
            <a:r>
              <a:rPr lang="en-US" altLang="ko-KR" sz="1800" dirty="0"/>
              <a:t>, </a:t>
            </a:r>
            <a:r>
              <a:rPr lang="ko-KR" altLang="en-US" sz="1800" dirty="0"/>
              <a:t>안경 착용으로 정의</a:t>
            </a:r>
            <a:endParaRPr lang="en-US" altLang="ko-KR" sz="1800" dirty="0"/>
          </a:p>
          <a:p>
            <a:r>
              <a:rPr lang="en-US" altLang="ko-KR" sz="1800" dirty="0"/>
              <a:t>Dataset : </a:t>
            </a:r>
            <a:r>
              <a:rPr lang="en-US" altLang="ko-KR" sz="1800" dirty="0" err="1">
                <a:solidFill>
                  <a:schemeClr val="accent1"/>
                </a:solidFill>
              </a:rPr>
              <a:t>CelebA</a:t>
            </a:r>
            <a:r>
              <a:rPr lang="en-US" altLang="ko-KR" sz="1800" dirty="0">
                <a:solidFill>
                  <a:schemeClr val="accent1"/>
                </a:solidFill>
              </a:rPr>
              <a:t>-HQ</a:t>
            </a:r>
            <a:r>
              <a:rPr lang="en-US" altLang="ko-KR" sz="1800" dirty="0"/>
              <a:t>, Auxiliary Network : </a:t>
            </a:r>
            <a:r>
              <a:rPr lang="en-US" altLang="ko-KR" sz="1800" dirty="0">
                <a:solidFill>
                  <a:schemeClr val="accent1"/>
                </a:solidFill>
              </a:rPr>
              <a:t>ResNet-50</a:t>
            </a:r>
            <a:r>
              <a:rPr lang="en-US" altLang="ko-KR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보조 속성 예측 모델 훈련</a:t>
            </a:r>
            <a:endParaRPr lang="en-US" altLang="ko-KR" sz="18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5-point Facial landmarks(</a:t>
            </a:r>
            <a:r>
              <a:rPr lang="ko-KR" altLang="en-US" sz="1800" dirty="0">
                <a:sym typeface="Wingdings" panose="05000000000000000000" pitchFamily="2" charset="2"/>
              </a:rPr>
              <a:t>좌우 눈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코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좌우 입가</a:t>
            </a:r>
            <a:r>
              <a:rPr lang="en-US" altLang="ko-KR" sz="1800" dirty="0">
                <a:sym typeface="Wingdings" panose="05000000000000000000" pitchFamily="2" charset="2"/>
              </a:rPr>
              <a:t>)  regression loss</a:t>
            </a:r>
            <a:r>
              <a:rPr lang="ko-KR" altLang="en-US" sz="1800" dirty="0">
                <a:sym typeface="Wingdings" panose="05000000000000000000" pitchFamily="2" charset="2"/>
              </a:rPr>
              <a:t>로 최적화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landmarks </a:t>
            </a:r>
            <a:r>
              <a:rPr lang="ko-KR" altLang="en-US" sz="1800" dirty="0">
                <a:sym typeface="Wingdings" panose="05000000000000000000" pitchFamily="2" charset="2"/>
              </a:rPr>
              <a:t>제외 다른 모든 속성들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en-US" altLang="ko-KR" sz="1800" dirty="0" err="1">
                <a:sym typeface="Wingdings" panose="05000000000000000000" pitchFamily="2" charset="2"/>
              </a:rPr>
              <a:t>softmax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ym typeface="Wingdings" panose="05000000000000000000" pitchFamily="2" charset="2"/>
              </a:rPr>
              <a:t>교차 엔트로피 손실로 이중 분류 문제로 학습됨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olidFill>
                  <a:schemeClr val="accent1"/>
                </a:solidFill>
                <a:sym typeface="Wingdings" panose="05000000000000000000" pitchFamily="2" charset="2"/>
              </a:rPr>
              <a:t>PGGAN</a:t>
            </a:r>
            <a:r>
              <a:rPr lang="ko-KR" altLang="en-US" sz="1800" dirty="0">
                <a:sym typeface="Wingdings" panose="05000000000000000000" pitchFamily="2" charset="2"/>
              </a:rPr>
              <a:t> 및 </a:t>
            </a:r>
            <a:r>
              <a:rPr lang="en-US" altLang="ko-KR" sz="1800" dirty="0" err="1">
                <a:solidFill>
                  <a:schemeClr val="accent1"/>
                </a:solidFill>
                <a:sym typeface="Wingdings" panose="05000000000000000000" pitchFamily="2" charset="2"/>
              </a:rPr>
              <a:t>StyleGAN</a:t>
            </a:r>
            <a:r>
              <a:rPr lang="ko-KR" altLang="en-US" sz="1800" dirty="0">
                <a:sym typeface="Wingdings" panose="05000000000000000000" pitchFamily="2" charset="2"/>
              </a:rPr>
              <a:t>으로 생성된 이미지 해상도는 </a:t>
            </a:r>
            <a:r>
              <a:rPr lang="en-US" altLang="ko-KR" sz="1800" dirty="0">
                <a:sym typeface="Wingdings" panose="05000000000000000000" pitchFamily="2" charset="2"/>
              </a:rPr>
              <a:t>1024*1024</a:t>
            </a:r>
            <a:r>
              <a:rPr lang="ko-KR" altLang="en-US" sz="1800" dirty="0"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sym typeface="Wingdings" panose="05000000000000000000" pitchFamily="2" charset="2"/>
              </a:rPr>
              <a:t>,</a:t>
            </a:r>
            <a:r>
              <a:rPr lang="ko-KR" altLang="en-US" sz="1800" dirty="0">
                <a:sym typeface="Wingdings" panose="05000000000000000000" pitchFamily="2" charset="2"/>
              </a:rPr>
              <a:t> 속성 모델에 제공되기 전 </a:t>
            </a:r>
            <a:r>
              <a:rPr lang="en-US" altLang="ko-KR" sz="1800" dirty="0">
                <a:solidFill>
                  <a:schemeClr val="accent1"/>
                </a:solidFill>
                <a:sym typeface="Wingdings" panose="05000000000000000000" pitchFamily="2" charset="2"/>
              </a:rPr>
              <a:t>224*224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로 크기 조정</a:t>
            </a:r>
            <a:endParaRPr lang="en-US" altLang="ko-KR" sz="18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잠재 공간에서 무작위 </a:t>
            </a:r>
            <a:r>
              <a:rPr lang="ko-KR" altLang="en-US" sz="1800" dirty="0" err="1">
                <a:sym typeface="Wingdings" panose="05000000000000000000" pitchFamily="2" charset="2"/>
              </a:rPr>
              <a:t>샘플링하여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500K </a:t>
            </a:r>
            <a:r>
              <a:rPr lang="ko-KR" altLang="en-US" sz="1800" dirty="0">
                <a:sym typeface="Wingdings" panose="05000000000000000000" pitchFamily="2" charset="2"/>
              </a:rPr>
              <a:t>이미지를 합성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의미론적 경계를 찾기 위해 </a:t>
            </a:r>
            <a:r>
              <a:rPr lang="en-US" altLang="ko-KR" sz="1800" dirty="0">
                <a:sym typeface="Wingdings" panose="05000000000000000000" pitchFamily="2" charset="2"/>
              </a:rPr>
              <a:t>pre-trained </a:t>
            </a:r>
            <a:r>
              <a:rPr lang="ko-KR" altLang="en-US" sz="1800" dirty="0">
                <a:sym typeface="Wingdings" panose="05000000000000000000" pitchFamily="2" charset="2"/>
              </a:rPr>
              <a:t>속성 예측 모델을 사용하여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속성 점수 할당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점수 정렬 후 가장 높고 낮은 점수에 따른 샘플을 후보로 선택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선형 </a:t>
            </a:r>
            <a:r>
              <a:rPr lang="en-US" altLang="ko-KR" sz="1800" dirty="0">
                <a:solidFill>
                  <a:schemeClr val="accent1"/>
                </a:solidFill>
                <a:sym typeface="Wingdings" panose="05000000000000000000" pitchFamily="2" charset="2"/>
              </a:rPr>
              <a:t>SVM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학습</a:t>
            </a:r>
            <a:r>
              <a:rPr lang="ko-KR" altLang="en-US" sz="1800" dirty="0">
                <a:sym typeface="Wingdings" panose="05000000000000000000" pitchFamily="2" charset="2"/>
              </a:rPr>
              <a:t>을 위해 </a:t>
            </a:r>
            <a:r>
              <a:rPr lang="en-US" altLang="ko-KR" sz="1800" dirty="0">
                <a:sym typeface="Wingdings" panose="05000000000000000000" pitchFamily="2" charset="2"/>
              </a:rPr>
              <a:t>70% </a:t>
            </a:r>
            <a:r>
              <a:rPr lang="ko-KR" altLang="en-US" sz="1800" dirty="0">
                <a:sym typeface="Wingdings" panose="05000000000000000000" pitchFamily="2" charset="2"/>
              </a:rPr>
              <a:t>샘플을 무작위 선택하여 </a:t>
            </a:r>
            <a:r>
              <a:rPr lang="en-US" altLang="ko-KR" sz="1800" dirty="0">
                <a:sym typeface="Wingdings" panose="05000000000000000000" pitchFamily="2" charset="2"/>
              </a:rPr>
              <a:t>decision boundary </a:t>
            </a:r>
            <a:r>
              <a:rPr lang="ko-KR" altLang="en-US" sz="1800" dirty="0">
                <a:sym typeface="Wingdings" panose="05000000000000000000" pitchFamily="2" charset="2"/>
              </a:rPr>
              <a:t>정의 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단위 벡터로 정규화</a:t>
            </a:r>
            <a:r>
              <a:rPr lang="en-US" altLang="ko-KR" sz="1800" dirty="0">
                <a:sym typeface="Wingdings" panose="05000000000000000000" pitchFamily="2" charset="2"/>
              </a:rPr>
              <a:t>), </a:t>
            </a:r>
            <a:r>
              <a:rPr lang="ko-KR" altLang="en-US" sz="1800" dirty="0">
                <a:sym typeface="Wingdings" panose="05000000000000000000" pitchFamily="2" charset="2"/>
              </a:rPr>
              <a:t>나머지 </a:t>
            </a:r>
            <a:r>
              <a:rPr lang="en-US" altLang="ko-KR" sz="1800" dirty="0">
                <a:sym typeface="Wingdings" panose="05000000000000000000" pitchFamily="2" charset="2"/>
              </a:rPr>
              <a:t>30%</a:t>
            </a:r>
            <a:r>
              <a:rPr lang="ko-KR" altLang="en-US" sz="1800" dirty="0">
                <a:sym typeface="Wingdings" panose="05000000000000000000" pitchFamily="2" charset="2"/>
              </a:rPr>
              <a:t>는 선형 분류기 </a:t>
            </a:r>
            <a:r>
              <a:rPr lang="en-US" altLang="ko-KR" sz="1800" dirty="0">
                <a:sym typeface="Wingdings" panose="05000000000000000000" pitchFamily="2" charset="2"/>
              </a:rPr>
              <a:t>test</a:t>
            </a:r>
            <a:r>
              <a:rPr lang="ko-KR" altLang="en-US" sz="1800" dirty="0">
                <a:sym typeface="Wingdings" panose="05000000000000000000" pitchFamily="2" charset="2"/>
              </a:rPr>
              <a:t>에 사용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예측된 속성 점수는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이진 레이블</a:t>
            </a:r>
            <a:r>
              <a:rPr lang="ko-KR" altLang="en-US" sz="1800" dirty="0">
                <a:sym typeface="Wingdings" panose="05000000000000000000" pitchFamily="2" charset="2"/>
              </a:rPr>
              <a:t>로 처리됨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44283-5F39-AAE3-8CB9-FB0C9CA2A5CC}"/>
              </a:ext>
            </a:extLst>
          </p:cNvPr>
          <p:cNvSpPr txBox="1"/>
          <p:nvPr/>
        </p:nvSpPr>
        <p:spPr>
          <a:xfrm>
            <a:off x="8410372" y="6488668"/>
            <a:ext cx="37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https://arxiv.org/abs/2005.09635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41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7C08-8D26-5337-323B-21313F03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71" y="93521"/>
            <a:ext cx="10515600" cy="1325563"/>
          </a:xfrm>
        </p:spPr>
        <p:txBody>
          <a:bodyPr/>
          <a:lstStyle/>
          <a:p>
            <a:r>
              <a:rPr lang="en-US" altLang="ko-KR" dirty="0" err="1"/>
              <a:t>InterfaceGAN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9C276E-1BE6-791D-B325-8286817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51" y="1084106"/>
            <a:ext cx="5130697" cy="2568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DAE3E4-CC99-116A-0FF7-67AB60485AE5}"/>
                  </a:ext>
                </a:extLst>
              </p:cNvPr>
              <p:cNvSpPr txBox="1"/>
              <p:nvPr/>
            </p:nvSpPr>
            <p:spPr>
              <a:xfrm>
                <a:off x="742385" y="3805274"/>
                <a:ext cx="11350028" cy="2311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highlight>
                      <a:srgbClr val="EECED4"/>
                    </a:highlight>
                  </a:rPr>
                  <a:t>Single Attribute Manipulation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Latent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code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𝑒𝑑𝑖𝑡</m:t>
                        </m:r>
                      </m:sub>
                    </m:sSub>
                    <m:r>
                      <a:rPr lang="en-US" altLang="ko-KR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dirty="0"/>
                  <a:t>로 조작이 가능 </a:t>
                </a:r>
                <a:r>
                  <a:rPr lang="en-US" altLang="ko-KR" dirty="0"/>
                  <a:t>… Eq.(2)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이면 합성은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positive,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반대로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이면 </a:t>
                </a:r>
                <a:r>
                  <a:rPr lang="en-US" altLang="ko-KR" dirty="0"/>
                  <a:t>negative</a:t>
                </a:r>
                <a:r>
                  <a:rPr lang="ko-KR" altLang="en-US" dirty="0"/>
                  <a:t>하게 보인다</a:t>
                </a:r>
                <a:r>
                  <a:rPr lang="en-US" altLang="ko-K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en-US" altLang="ko-KR" dirty="0">
                    <a:highlight>
                      <a:srgbClr val="EECED4"/>
                    </a:highlight>
                  </a:rPr>
                  <a:t>Conditional Manipulation</a:t>
                </a:r>
                <a:r>
                  <a:rPr lang="en-US" altLang="ko-KR" b="1" dirty="0">
                    <a:solidFill>
                      <a:schemeClr val="accent1"/>
                    </a:solidFill>
                    <a:highlight>
                      <a:srgbClr val="EECED4"/>
                    </a:highlight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속성 조작을 할 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다른 속성이 </a:t>
                </a:r>
                <a:r>
                  <a:rPr lang="en-US" altLang="ko-KR" dirty="0"/>
                  <a:t>entangled </a:t>
                </a:r>
                <a:r>
                  <a:rPr lang="ko-KR" altLang="en-US" dirty="0"/>
                  <a:t>되어있어 영향 받음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/>
                  <a:t>각 </a:t>
                </a:r>
                <a:r>
                  <a:rPr lang="en-US" altLang="ko-KR" dirty="0"/>
                  <a:t>semantic subspace</a:t>
                </a:r>
                <a:r>
                  <a:rPr lang="ko-KR" altLang="en-US" dirty="0"/>
                  <a:t>가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독립적</a:t>
                </a:r>
                <a:r>
                  <a:rPr lang="ko-KR" altLang="en-US" dirty="0"/>
                  <a:t>이어야 함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해결 </a:t>
                </a:r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chemeClr val="accent1"/>
                    </a:solidFill>
                  </a:rPr>
                  <a:t>projection</a:t>
                </a:r>
                <a:r>
                  <a:rPr lang="ko-KR" altLang="en-US" dirty="0"/>
                  <a:t>을 사용하여 서로 다른 벡터를 </a:t>
                </a:r>
                <a:r>
                  <a:rPr lang="ko-KR" altLang="en-US" dirty="0">
                    <a:solidFill>
                      <a:schemeClr val="accent1"/>
                    </a:solidFill>
                  </a:rPr>
                  <a:t>직교</a:t>
                </a:r>
                <a:r>
                  <a:rPr lang="ko-KR" altLang="en-US" dirty="0"/>
                  <a:t>하게 만든다</a:t>
                </a:r>
                <a:r>
                  <a:rPr lang="en-US" altLang="ko-KR" dirty="0"/>
                  <a:t>. …Eq.(5)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Fig.2</a:t>
                </a:r>
                <a:r>
                  <a:rPr lang="ko-KR" altLang="en-US" dirty="0"/>
                  <a:t>에 의하면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attribute1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attribute2</a:t>
                </a:r>
                <a:r>
                  <a:rPr lang="ko-KR" altLang="en-US" dirty="0"/>
                  <a:t>에 영향을 주지 않고 새로운 방향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ko-KR" alt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ko-KR" altLang="en-US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ko-KR" alt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ko-KR" altLang="en-US" i="0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ko-KR" alt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i="0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을 따라 이동하여 변경이 가능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DAE3E4-CC99-116A-0FF7-67AB60485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5" y="3805274"/>
                <a:ext cx="11350028" cy="2311658"/>
              </a:xfrm>
              <a:prstGeom prst="rect">
                <a:avLst/>
              </a:prstGeom>
              <a:blipFill>
                <a:blip r:embed="rId4"/>
                <a:stretch>
                  <a:fillRect l="-483" t="-1055" b="-3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14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F7C08-8D26-5337-323B-21313F03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InterfaceGAN</a:t>
            </a:r>
            <a:r>
              <a:rPr lang="en-US" altLang="ko-KR" dirty="0"/>
              <a:t> : Interpreting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Disentangled</a:t>
            </a:r>
            <a:r>
              <a:rPr lang="ko-KR" altLang="en-US" dirty="0"/>
              <a:t> </a:t>
            </a:r>
            <a:r>
              <a:rPr lang="en-US" altLang="ko-KR" dirty="0"/>
              <a:t>Face</a:t>
            </a:r>
            <a:r>
              <a:rPr lang="ko-KR" altLang="en-US" dirty="0"/>
              <a:t> </a:t>
            </a:r>
            <a:r>
              <a:rPr lang="en-US" altLang="ko-KR" dirty="0"/>
              <a:t>Representation</a:t>
            </a:r>
            <a:r>
              <a:rPr lang="ko-KR" altLang="en-US" dirty="0"/>
              <a:t> </a:t>
            </a:r>
            <a:r>
              <a:rPr lang="en-US" altLang="ko-KR" dirty="0"/>
              <a:t>Learned by GANs </a:t>
            </a:r>
            <a:r>
              <a:rPr lang="en-US" altLang="ko-KR" dirty="0">
                <a:solidFill>
                  <a:schemeClr val="accent1"/>
                </a:solidFill>
              </a:rPr>
              <a:t>Review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7C738-41B4-A6DA-4003-922FC4639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5" y="1914009"/>
            <a:ext cx="9763125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ym typeface="Wingdings" panose="05000000000000000000" pitchFamily="2" charset="2"/>
              </a:rPr>
              <a:t>잠재 공간에서 </a:t>
            </a:r>
            <a:r>
              <a:rPr lang="en-US" altLang="ko-KR" sz="1800" dirty="0">
                <a:sym typeface="Wingdings" panose="05000000000000000000" pitchFamily="2" charset="2"/>
              </a:rPr>
              <a:t>semantic boundaries</a:t>
            </a:r>
            <a:r>
              <a:rPr lang="ko-KR" altLang="en-US" sz="1800" dirty="0">
                <a:sym typeface="Wingdings" panose="05000000000000000000" pitchFamily="2" charset="2"/>
              </a:rPr>
              <a:t>를 찾기 위한 방법</a:t>
            </a:r>
            <a:r>
              <a:rPr lang="en-US" altLang="ko-KR" sz="1800" dirty="0">
                <a:sym typeface="Wingdings" panose="05000000000000000000" pitchFamily="2" charset="2"/>
              </a:rPr>
              <a:t>: 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선형 </a:t>
            </a:r>
            <a:r>
              <a:rPr lang="en-US" altLang="ko-KR" sz="1800" dirty="0">
                <a:solidFill>
                  <a:schemeClr val="accent1"/>
                </a:solidFill>
                <a:sym typeface="Wingdings" panose="05000000000000000000" pitchFamily="2" charset="2"/>
              </a:rPr>
              <a:t>SVM</a:t>
            </a:r>
            <a:r>
              <a:rPr lang="ko-KR" altLang="en-US" sz="1800" dirty="0">
                <a:solidFill>
                  <a:schemeClr val="accent1"/>
                </a:solidFill>
                <a:sym typeface="Wingdings" panose="05000000000000000000" pitchFamily="2" charset="2"/>
              </a:rPr>
              <a:t>을 학습시켜 분리 초평면을 찾는다</a:t>
            </a:r>
            <a:r>
              <a:rPr lang="en-US" altLang="ko-KR" sz="1800" dirty="0">
                <a:solidFill>
                  <a:schemeClr val="accent1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/>
              <a:t>샘플이 경계에서 너무 멀어지면 모양이 심하게 변형되어 원래 얼굴과 달라진다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GAN</a:t>
            </a:r>
            <a:r>
              <a:rPr lang="ko-KR" altLang="en-US" sz="1800" dirty="0"/>
              <a:t>이 잠재 공간에서 </a:t>
            </a:r>
            <a:r>
              <a:rPr lang="en-US" altLang="ko-KR" sz="1800" dirty="0"/>
              <a:t>quality information</a:t>
            </a:r>
            <a:r>
              <a:rPr lang="ko-KR" altLang="en-US" sz="1800" dirty="0"/>
              <a:t>을 인코딩한다는 사실을 발견하였다</a:t>
            </a:r>
            <a:r>
              <a:rPr lang="en-US" altLang="ko-KR" sz="1800" dirty="0"/>
              <a:t>. </a:t>
            </a:r>
            <a:r>
              <a:rPr lang="ko-KR" altLang="en-US" sz="1800" dirty="0"/>
              <a:t>이미지 생성 과정에서 </a:t>
            </a:r>
            <a:r>
              <a:rPr lang="ko-KR" altLang="en-US" sz="1800" dirty="0">
                <a:solidFill>
                  <a:schemeClr val="accent1"/>
                </a:solidFill>
              </a:rPr>
              <a:t>품질을 조정</a:t>
            </a:r>
            <a:r>
              <a:rPr lang="ko-KR" altLang="en-US" sz="1800" dirty="0"/>
              <a:t>하기 위해 </a:t>
            </a:r>
            <a:r>
              <a:rPr lang="ko-KR" altLang="en-US" sz="1800" dirty="0">
                <a:solidFill>
                  <a:schemeClr val="accent1"/>
                </a:solidFill>
              </a:rPr>
              <a:t>긍정적인 품질 방향</a:t>
            </a:r>
            <a:r>
              <a:rPr lang="ko-KR" altLang="en-US" sz="1800" dirty="0"/>
              <a:t>으로 이동 조작을 하였다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 err="1"/>
              <a:t>StyleGAN</a:t>
            </a:r>
            <a:r>
              <a:rPr lang="ko-KR" altLang="en-US" sz="1800" dirty="0"/>
              <a:t>에서 </a:t>
            </a:r>
            <a:r>
              <a:rPr lang="en-US" altLang="ko-KR" sz="1800" dirty="0"/>
              <a:t>Z</a:t>
            </a:r>
            <a:r>
              <a:rPr lang="ko-KR" altLang="en-US" sz="1800" dirty="0"/>
              <a:t>공간과 </a:t>
            </a:r>
            <a:r>
              <a:rPr lang="en-US" altLang="ko-KR" sz="1800" dirty="0"/>
              <a:t>W</a:t>
            </a:r>
            <a:r>
              <a:rPr lang="ko-KR" altLang="en-US" sz="1800" dirty="0"/>
              <a:t>공간 모두 잠재 코드를 조작하여 속성 편집이 가능하다</a:t>
            </a:r>
            <a:r>
              <a:rPr lang="en-US" altLang="ko-KR" sz="1800" dirty="0"/>
              <a:t>. </a:t>
            </a:r>
            <a:r>
              <a:rPr lang="ko-KR" altLang="en-US" sz="1800" dirty="0"/>
              <a:t>이때 잠재 코드가 분리 경계에서 멀어지는 </a:t>
            </a:r>
            <a:r>
              <a:rPr lang="ko-KR" altLang="en-US" sz="1800" dirty="0">
                <a:solidFill>
                  <a:schemeClr val="accent1"/>
                </a:solidFill>
              </a:rPr>
              <a:t>장거리 조작</a:t>
            </a:r>
            <a:r>
              <a:rPr lang="ko-KR" altLang="en-US" sz="1800" dirty="0"/>
              <a:t>의 경우 </a:t>
            </a:r>
            <a:r>
              <a:rPr lang="en-US" altLang="ko-KR" sz="1800" dirty="0">
                <a:solidFill>
                  <a:schemeClr val="accent1"/>
                </a:solidFill>
              </a:rPr>
              <a:t>W </a:t>
            </a:r>
            <a:r>
              <a:rPr lang="ko-KR" altLang="en-US" sz="1800" dirty="0">
                <a:solidFill>
                  <a:schemeClr val="accent1"/>
                </a:solidFill>
              </a:rPr>
              <a:t>공간</a:t>
            </a:r>
            <a:r>
              <a:rPr lang="ko-KR" altLang="en-US" sz="1800" dirty="0"/>
              <a:t>이</a:t>
            </a:r>
            <a:r>
              <a:rPr lang="ko-KR" altLang="en-US" sz="1800" dirty="0">
                <a:solidFill>
                  <a:schemeClr val="accent1"/>
                </a:solidFill>
              </a:rPr>
              <a:t> </a:t>
            </a:r>
            <a:r>
              <a:rPr lang="en-US" altLang="ko-KR" sz="1800" dirty="0"/>
              <a:t>Z </a:t>
            </a:r>
            <a:r>
              <a:rPr lang="ko-KR" altLang="en-US" sz="1800" dirty="0"/>
              <a:t>공간보다 더 나은 성능을 보여준다</a:t>
            </a:r>
            <a:r>
              <a:rPr lang="en-US" altLang="ko-KR" sz="1800" dirty="0"/>
              <a:t>. (Z</a:t>
            </a:r>
            <a:r>
              <a:rPr lang="ko-KR" altLang="en-US" sz="1800" dirty="0"/>
              <a:t>공간의 경우 다른 속성에 영향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Disentanglement Measurement</a:t>
            </a:r>
          </a:p>
          <a:p>
            <a:pPr lvl="1"/>
            <a:r>
              <a:rPr lang="en-US" altLang="ko-KR" sz="1800" dirty="0"/>
              <a:t>(1) </a:t>
            </a:r>
            <a:r>
              <a:rPr lang="ko-KR" altLang="en-US" sz="1800" dirty="0"/>
              <a:t>모델이 훈련된 실제 데이터의 속성 점수 예측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/>
              <a:t>두 속성 간의 상관 계수 </a:t>
            </a:r>
            <a:r>
              <a:rPr lang="en-US" altLang="ko-KR" sz="1800" dirty="0"/>
              <a:t>p </a:t>
            </a:r>
            <a:r>
              <a:rPr lang="ko-KR" altLang="en-US" sz="1800" dirty="0"/>
              <a:t>계산 </a:t>
            </a:r>
            <a:endParaRPr lang="en-US" altLang="ko-KR" sz="1800" dirty="0"/>
          </a:p>
          <a:p>
            <a:pPr lvl="1"/>
            <a:r>
              <a:rPr lang="en-US" altLang="ko-KR" sz="1800" dirty="0"/>
              <a:t>(2) 500K </a:t>
            </a:r>
            <a:r>
              <a:rPr lang="ko-KR" altLang="en-US" sz="1800" dirty="0"/>
              <a:t>합성 데이터에 대한 속성 상관 점수 계산 </a:t>
            </a:r>
            <a:endParaRPr lang="en-US" altLang="ko-KR" sz="1800" dirty="0"/>
          </a:p>
          <a:p>
            <a:pPr lvl="1"/>
            <a:r>
              <a:rPr lang="en-US" altLang="ko-KR" sz="1800" dirty="0"/>
              <a:t>(3) </a:t>
            </a:r>
            <a:r>
              <a:rPr lang="ko-KR" altLang="en-US" sz="1800" dirty="0"/>
              <a:t>잠재 경계 </a:t>
            </a:r>
            <a:r>
              <a:rPr lang="en-US" altLang="ko-KR" sz="1800" dirty="0"/>
              <a:t>n1, n2 (</a:t>
            </a:r>
            <a:r>
              <a:rPr lang="ko-KR" altLang="en-US" sz="1800" dirty="0"/>
              <a:t>단위 벡터</a:t>
            </a:r>
            <a:r>
              <a:rPr lang="en-US" altLang="ko-KR" sz="1800" dirty="0"/>
              <a:t>)</a:t>
            </a:r>
            <a:r>
              <a:rPr lang="ko-KR" altLang="en-US" sz="1800" dirty="0"/>
              <a:t>가 있는 두개의 </a:t>
            </a:r>
            <a:r>
              <a:rPr lang="en-US" altLang="ko-KR" sz="1800" dirty="0"/>
              <a:t>semantics</a:t>
            </a:r>
            <a:r>
              <a:rPr lang="ko-KR" altLang="en-US" sz="1800" dirty="0"/>
              <a:t>가 주어지면 두 방향 간의 </a:t>
            </a:r>
            <a:r>
              <a:rPr lang="ko-KR" altLang="en-US" sz="1800" dirty="0">
                <a:solidFill>
                  <a:schemeClr val="accent1"/>
                </a:solidFill>
              </a:rPr>
              <a:t>코사인 유사성</a:t>
            </a:r>
            <a:r>
              <a:rPr lang="ko-KR" altLang="en-US" sz="1800" dirty="0"/>
              <a:t>을 계산 </a:t>
            </a:r>
            <a:r>
              <a:rPr lang="en-US" altLang="ko-KR" sz="1800" dirty="0"/>
              <a:t>(</a:t>
            </a:r>
            <a:r>
              <a:rPr lang="ko-KR" altLang="en-US" sz="1800" dirty="0"/>
              <a:t>코사인 유사성이 높을수록 </a:t>
            </a:r>
            <a:r>
              <a:rPr lang="en-US" altLang="ko-KR" sz="1800" dirty="0"/>
              <a:t>entangled </a:t>
            </a:r>
            <a:r>
              <a:rPr lang="ko-KR" altLang="en-US" sz="1800" dirty="0"/>
              <a:t>되어있음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44283-5F39-AAE3-8CB9-FB0C9CA2A5CC}"/>
              </a:ext>
            </a:extLst>
          </p:cNvPr>
          <p:cNvSpPr txBox="1"/>
          <p:nvPr/>
        </p:nvSpPr>
        <p:spPr>
          <a:xfrm>
            <a:off x="8410372" y="6488668"/>
            <a:ext cx="37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https://arxiv.org/abs/2005.09635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299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Comments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06575"/>
            <a:ext cx="10439401" cy="3689350"/>
          </a:xfrm>
        </p:spPr>
        <p:txBody>
          <a:bodyPr>
            <a:normAutofit/>
          </a:bodyPr>
          <a:lstStyle/>
          <a:p>
            <a:r>
              <a:rPr lang="ko-KR" altLang="en-US" dirty="0"/>
              <a:t>논문 리뷰 </a:t>
            </a:r>
            <a:r>
              <a:rPr lang="en-US" altLang="ko-KR" dirty="0"/>
              <a:t>: e4e (</a:t>
            </a:r>
            <a:r>
              <a:rPr lang="ko-KR" altLang="en-US" dirty="0"/>
              <a:t>이어서</a:t>
            </a:r>
            <a:r>
              <a:rPr lang="en-US" altLang="ko-KR" dirty="0"/>
              <a:t>), </a:t>
            </a:r>
            <a:r>
              <a:rPr lang="en-US" altLang="ko-KR" dirty="0" err="1"/>
              <a:t>InterfaceGAN</a:t>
            </a:r>
            <a:endParaRPr lang="en-US" altLang="ko-KR" dirty="0"/>
          </a:p>
          <a:p>
            <a:r>
              <a:rPr lang="en-US" altLang="ko-KR" dirty="0"/>
              <a:t>Loss </a:t>
            </a:r>
            <a:r>
              <a:rPr lang="ko-KR" altLang="en-US" dirty="0"/>
              <a:t>앞 </a:t>
            </a:r>
            <a:r>
              <a:rPr lang="ko-KR" altLang="en-US" dirty="0" err="1"/>
              <a:t>상수값</a:t>
            </a:r>
            <a:r>
              <a:rPr lang="ko-KR" altLang="en-US" dirty="0"/>
              <a:t> 확인 </a:t>
            </a:r>
            <a:r>
              <a:rPr lang="en-US" altLang="ko-KR" dirty="0"/>
              <a:t>: L2,Per,ID</a:t>
            </a:r>
          </a:p>
          <a:p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연산 수식 확인하기</a:t>
            </a:r>
            <a:endParaRPr lang="en-US" altLang="ko-KR" dirty="0"/>
          </a:p>
          <a:p>
            <a:r>
              <a:rPr lang="en-US" altLang="ko-KR" dirty="0"/>
              <a:t>W, W+ trade-offs</a:t>
            </a:r>
            <a:r>
              <a:rPr lang="ko-KR" altLang="en-US" dirty="0"/>
              <a:t> 발생 이유</a:t>
            </a:r>
            <a:endParaRPr lang="en-US" altLang="ko-KR" dirty="0"/>
          </a:p>
          <a:p>
            <a:r>
              <a:rPr lang="ko-KR" altLang="en-US" dirty="0"/>
              <a:t>전부 훈련하지 않고 </a:t>
            </a:r>
            <a:r>
              <a:rPr lang="en-US" altLang="ko-KR" dirty="0"/>
              <a:t>edit</a:t>
            </a:r>
            <a:r>
              <a:rPr lang="ko-KR" altLang="en-US" dirty="0"/>
              <a:t>만 조절하여 코드 실행 시간 줄이는 방법 찾기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198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98AA4-4289-4172-EF59-0026D850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Losses </a:t>
            </a:r>
            <a:r>
              <a:rPr lang="ko-KR" altLang="en-US" dirty="0"/>
              <a:t>앞 상수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CEBF7-1971-984E-AA72-B1C526F7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5"/>
            <a:ext cx="5562600" cy="2525149"/>
          </a:xfrm>
        </p:spPr>
        <p:txBody>
          <a:bodyPr/>
          <a:lstStyle/>
          <a:p>
            <a:r>
              <a:rPr lang="en-US" altLang="ko-KR" dirty="0" err="1"/>
              <a:t>id_lambda</a:t>
            </a:r>
            <a:r>
              <a:rPr lang="en-US" altLang="ko-KR" dirty="0"/>
              <a:t>: 0.1</a:t>
            </a:r>
          </a:p>
          <a:p>
            <a:r>
              <a:rPr lang="en-US" altLang="ko-KR" dirty="0" err="1"/>
              <a:t>res_lambda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r>
              <a:rPr lang="en-US" altLang="ko-KR" dirty="0"/>
              <a:t>l2_lambda : 1.0</a:t>
            </a:r>
          </a:p>
          <a:p>
            <a:r>
              <a:rPr lang="en-US" altLang="ko-KR" dirty="0" err="1"/>
              <a:t>lpips_lambda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0.8</a:t>
            </a:r>
          </a:p>
          <a:p>
            <a:endParaRPr lang="en-US" altLang="ko-KR" dirty="0"/>
          </a:p>
          <a:p>
            <a:r>
              <a:rPr lang="en-US" altLang="ko-KR" dirty="0"/>
              <a:t>L2(1.0) &gt; LPIPS(0.8) &gt;&gt; ID (0.1) = RES (0.1)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57ADF7-7477-DD0E-1FE3-FBCA89A8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4" y="4910637"/>
            <a:ext cx="11778712" cy="1377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A90DF8-43BC-248E-1FB7-653AB3D4F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55" y="6320107"/>
            <a:ext cx="5897001" cy="369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59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수식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299" y="2959258"/>
                <a:ext cx="10439401" cy="251026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dirty="0"/>
                  <a:t>Style Transfer : </a:t>
                </a:r>
                <a:r>
                  <a:rPr lang="ko-KR" altLang="en-US" sz="1800" dirty="0"/>
                  <a:t>두 사진이 주어졌을 때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이미지의 주 형태는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content image</a:t>
                </a:r>
                <a:r>
                  <a:rPr lang="ko-KR" altLang="en-US" sz="1800" dirty="0"/>
                  <a:t>와 유사하게 유지하고 스타일은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style image</a:t>
                </a:r>
                <a:r>
                  <a:rPr lang="ko-KR" altLang="en-US" sz="1800" dirty="0"/>
                  <a:t>와 유사하게 변경하여 새로운 합성 이미지를 생성하는 것이다</a:t>
                </a:r>
                <a:r>
                  <a:rPr lang="en-US" altLang="ko-KR" sz="1800" dirty="0"/>
                  <a:t>.</a:t>
                </a:r>
              </a:p>
              <a:p>
                <a:r>
                  <a:rPr lang="en-US" altLang="ko-KR" sz="1800" dirty="0" err="1"/>
                  <a:t>AdaIN</a:t>
                </a:r>
                <a:r>
                  <a:rPr lang="ko-KR" altLang="en-US" sz="1800" dirty="0"/>
                  <a:t>의 네트워크 구조 </a:t>
                </a:r>
                <a:r>
                  <a:rPr lang="en-US" altLang="ko-KR" sz="1800" dirty="0"/>
                  <a:t>: pre-trained</a:t>
                </a:r>
                <a:r>
                  <a:rPr lang="ko-KR" altLang="en-US" sz="1800" dirty="0"/>
                  <a:t>된 </a:t>
                </a:r>
                <a:r>
                  <a:rPr lang="en-US" altLang="ko-KR" sz="1800" dirty="0"/>
                  <a:t>VGG Encoder</a:t>
                </a:r>
                <a:r>
                  <a:rPr lang="ko-KR" altLang="en-US" sz="1800" dirty="0"/>
                  <a:t>을 통해 </a:t>
                </a:r>
                <a:r>
                  <a:rPr lang="en-US" altLang="ko-KR" sz="1800" dirty="0"/>
                  <a:t>content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style</a:t>
                </a:r>
                <a:r>
                  <a:rPr lang="ko-KR" altLang="en-US" sz="1800" dirty="0"/>
                  <a:t>에 대한 </a:t>
                </a:r>
                <a:r>
                  <a:rPr lang="en-US" altLang="ko-KR" sz="1800" dirty="0"/>
                  <a:t>features</a:t>
                </a:r>
                <a:r>
                  <a:rPr lang="ko-KR" altLang="en-US" sz="1800" dirty="0"/>
                  <a:t>를 추출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f(c), f(s) (f = VGG Encoder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의 앞부분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)  </a:t>
                </a:r>
                <a:r>
                  <a:rPr lang="en-US" altLang="ko-KR" sz="1800" dirty="0" err="1">
                    <a:sym typeface="Wingdings" panose="05000000000000000000" pitchFamily="2" charset="2"/>
                  </a:rPr>
                  <a:t>AdaIN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 layer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을 통해 생성되는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feature t = </a:t>
                </a:r>
                <a:r>
                  <a:rPr lang="en-US" altLang="ko-KR" sz="1800" dirty="0" err="1">
                    <a:sym typeface="Wingdings" panose="05000000000000000000" pitchFamily="2" charset="2"/>
                  </a:rPr>
                  <a:t>AdaIN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(f(c),f(s))  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랜덤하게 초기화된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Decoder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은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feature t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를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image space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로 보내는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train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을 하며 합성된 이미지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T(</a:t>
                </a:r>
                <a:r>
                  <a:rPr lang="en-US" altLang="ko-KR" sz="1800" dirty="0" err="1">
                    <a:sym typeface="Wingdings" panose="05000000000000000000" pitchFamily="2" charset="2"/>
                  </a:rPr>
                  <a:t>c,s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)=g(t)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 생성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(g= Decoder)</a:t>
                </a:r>
              </a:p>
              <a:p>
                <a:r>
                  <a:rPr lang="en-US" altLang="ko-KR" sz="1800" dirty="0" err="1">
                    <a:sym typeface="Wingdings" panose="05000000000000000000" pitchFamily="2" charset="2"/>
                  </a:rPr>
                  <a:t>AdaIN</a:t>
                </a:r>
                <a:r>
                  <a:rPr lang="ko-KR" altLang="en-US" sz="1800" dirty="0">
                    <a:sym typeface="Wingdings" panose="05000000000000000000" pitchFamily="2" charset="2"/>
                  </a:rPr>
                  <a:t>의 손실 함수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</a:t>
                </a:r>
                <a:endParaRPr lang="en-US" altLang="ko-KR" sz="1800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299" y="2959258"/>
                <a:ext cx="10439401" cy="2510262"/>
              </a:xfrm>
              <a:blipFill>
                <a:blip r:embed="rId3"/>
                <a:stretch>
                  <a:fillRect l="-409" t="-2184" r="-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DEC71C4-74C1-6AA1-905A-B15751D0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00" y="133350"/>
            <a:ext cx="6168628" cy="25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0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5F3FC-0D55-DBF5-5A3A-79283F18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AdaIN</a:t>
            </a:r>
            <a:r>
              <a:rPr lang="en-US" altLang="ko-KR" dirty="0"/>
              <a:t> </a:t>
            </a:r>
            <a:r>
              <a:rPr lang="ko-KR" altLang="en-US" dirty="0"/>
              <a:t>수식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D2C6B-7923-062B-0CF9-8E3E347B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961" y="2562315"/>
            <a:ext cx="9577389" cy="2285820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AdaIN</a:t>
            </a:r>
            <a:r>
              <a:rPr lang="en-US" altLang="ko-KR" sz="1800" dirty="0"/>
              <a:t> : Adaptive Instance Normalization </a:t>
            </a:r>
            <a:r>
              <a:rPr lang="en-US" altLang="ko-KR" sz="1800" dirty="0">
                <a:sym typeface="Wingdings" panose="05000000000000000000" pitchFamily="2" charset="2"/>
              </a:rPr>
              <a:t>(IN</a:t>
            </a:r>
            <a:r>
              <a:rPr lang="ko-KR" altLang="en-US" sz="1800" dirty="0">
                <a:sym typeface="Wingdings" panose="05000000000000000000" pitchFamily="2" charset="2"/>
              </a:rPr>
              <a:t>을 확장한 것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  <a:endParaRPr lang="en-US" altLang="ko-KR" sz="1800" dirty="0"/>
          </a:p>
          <a:p>
            <a:r>
              <a:rPr lang="en-US" altLang="ko-KR" sz="1800" dirty="0"/>
              <a:t>IN (Instance</a:t>
            </a:r>
            <a:r>
              <a:rPr lang="ko-KR" altLang="en-US" sz="1800" dirty="0"/>
              <a:t> </a:t>
            </a:r>
            <a:r>
              <a:rPr lang="en-US" altLang="ko-KR" sz="1800" dirty="0"/>
              <a:t>Normalization)</a:t>
            </a:r>
            <a:r>
              <a:rPr lang="ko-KR" altLang="en-US" sz="1800" dirty="0"/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ko-KR" altLang="en-US" sz="1800" dirty="0"/>
              <a:t> </a:t>
            </a:r>
            <a:r>
              <a:rPr lang="en-US" altLang="ko-KR" sz="1800" dirty="0"/>
              <a:t>feature statics</a:t>
            </a:r>
            <a:r>
              <a:rPr lang="ko-KR" altLang="en-US" sz="1800" dirty="0"/>
              <a:t>를 정규화해서 </a:t>
            </a:r>
            <a:r>
              <a:rPr lang="en-US" altLang="ko-KR" sz="1800" dirty="0"/>
              <a:t>style normalization</a:t>
            </a:r>
            <a:r>
              <a:rPr lang="ko-KR" altLang="en-US" sz="1800" dirty="0"/>
              <a:t> 수행한다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 err="1"/>
              <a:t>AdaIN</a:t>
            </a:r>
            <a:r>
              <a:rPr lang="ko-KR" altLang="en-US" sz="1800" dirty="0"/>
              <a:t>에 </a:t>
            </a:r>
            <a:r>
              <a:rPr lang="en-US" altLang="ko-KR" sz="1800" dirty="0"/>
              <a:t>content input x, style input y</a:t>
            </a:r>
            <a:r>
              <a:rPr lang="ko-KR" altLang="en-US" sz="1800" dirty="0"/>
              <a:t>가 주어지면</a:t>
            </a:r>
            <a:r>
              <a:rPr lang="en-US" altLang="ko-KR" sz="1800" dirty="0"/>
              <a:t>, x</a:t>
            </a:r>
            <a:r>
              <a:rPr lang="ko-KR" altLang="en-US" sz="1800" dirty="0"/>
              <a:t>의 </a:t>
            </a:r>
            <a:r>
              <a:rPr lang="en-US" altLang="ko-KR" sz="1800" dirty="0">
                <a:solidFill>
                  <a:schemeClr val="accent1"/>
                </a:solidFill>
              </a:rPr>
              <a:t>mean</a:t>
            </a:r>
            <a:r>
              <a:rPr lang="ko-KR" altLang="en-US" sz="1800" dirty="0"/>
              <a:t>과 </a:t>
            </a:r>
            <a:r>
              <a:rPr lang="en-US" altLang="ko-KR" sz="1800" dirty="0">
                <a:solidFill>
                  <a:schemeClr val="accent1"/>
                </a:solidFill>
              </a:rPr>
              <a:t>variance</a:t>
            </a:r>
            <a:r>
              <a:rPr lang="ko-KR" altLang="en-US" sz="1800" dirty="0"/>
              <a:t>를 </a:t>
            </a:r>
            <a:r>
              <a:rPr lang="en-US" altLang="ko-KR" sz="1800" dirty="0"/>
              <a:t>y</a:t>
            </a:r>
            <a:r>
              <a:rPr lang="ko-KR" altLang="en-US" sz="1800" dirty="0"/>
              <a:t>의 </a:t>
            </a:r>
            <a:r>
              <a:rPr lang="en-US" altLang="ko-KR" sz="1800" dirty="0">
                <a:solidFill>
                  <a:schemeClr val="accent1"/>
                </a:solidFill>
              </a:rPr>
              <a:t>mean</a:t>
            </a:r>
            <a:r>
              <a:rPr lang="ko-KR" altLang="en-US" sz="1800" dirty="0"/>
              <a:t>과 </a:t>
            </a:r>
            <a:r>
              <a:rPr lang="en-US" altLang="ko-KR" sz="1800" dirty="0">
                <a:solidFill>
                  <a:schemeClr val="accent1"/>
                </a:solidFill>
              </a:rPr>
              <a:t>variance</a:t>
            </a:r>
            <a:r>
              <a:rPr lang="ko-KR" altLang="en-US" sz="1800" dirty="0"/>
              <a:t>와 매치되도록 조정한다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 err="1"/>
              <a:t>AdaIN</a:t>
            </a:r>
            <a:r>
              <a:rPr lang="ko-KR" altLang="en-US" sz="1800" dirty="0"/>
              <a:t>의 </a:t>
            </a:r>
            <a:r>
              <a:rPr lang="en-US" altLang="ko-KR" sz="1800" dirty="0"/>
              <a:t>output</a:t>
            </a:r>
            <a:r>
              <a:rPr lang="ko-KR" altLang="en-US" sz="1800" dirty="0"/>
              <a:t>은 </a:t>
            </a:r>
            <a:r>
              <a:rPr lang="en-US" altLang="ko-KR" sz="1800" dirty="0"/>
              <a:t>decoder network</a:t>
            </a:r>
            <a:r>
              <a:rPr lang="ko-KR" altLang="en-US" sz="1800" dirty="0"/>
              <a:t>에 들어가 </a:t>
            </a:r>
            <a:r>
              <a:rPr lang="en-US" altLang="ko-KR" sz="1800" dirty="0"/>
              <a:t>image space</a:t>
            </a:r>
            <a:r>
              <a:rPr lang="ko-KR" altLang="en-US" sz="1800" dirty="0"/>
              <a:t>로 </a:t>
            </a:r>
            <a:r>
              <a:rPr lang="en-US" altLang="ko-KR" sz="1800" dirty="0"/>
              <a:t>inversion</a:t>
            </a:r>
            <a:r>
              <a:rPr lang="ko-KR" altLang="en-US" sz="1800" dirty="0"/>
              <a:t>이 일어나고 </a:t>
            </a:r>
            <a:r>
              <a:rPr lang="en-US" altLang="ko-KR" sz="1800" dirty="0"/>
              <a:t>stylized image</a:t>
            </a:r>
            <a:r>
              <a:rPr lang="ko-KR" altLang="en-US" sz="1800" dirty="0"/>
              <a:t>가 생성된다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4A4067-CE7C-8AF2-8F8E-003E48CF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934" y="1436396"/>
            <a:ext cx="4122131" cy="92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Designing an Encoder</a:t>
            </a:r>
            <a:br>
              <a:rPr lang="en-US" altLang="ko-KR" dirty="0"/>
            </a:br>
            <a:r>
              <a:rPr lang="en-US" altLang="ko-KR" dirty="0"/>
              <a:t>for </a:t>
            </a:r>
            <a:r>
              <a:rPr lang="en-US" altLang="ko-KR" dirty="0" err="1"/>
              <a:t>StyleGAN</a:t>
            </a:r>
            <a:r>
              <a:rPr lang="en-US" altLang="ko-KR" dirty="0"/>
              <a:t> Image Manipulation (e4e) </a:t>
            </a:r>
            <a:r>
              <a:rPr lang="en-US" altLang="ko-KR" dirty="0">
                <a:solidFill>
                  <a:schemeClr val="accent1"/>
                </a:solidFill>
              </a:rPr>
              <a:t>Review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2454"/>
                <a:ext cx="10886321" cy="396542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dirty="0"/>
                  <a:t>Why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e4e</a:t>
                </a:r>
                <a:r>
                  <a:rPr lang="en-US" altLang="ko-KR" sz="1800" dirty="0"/>
                  <a:t>? : Encoder for Editing.</a:t>
                </a:r>
              </a:p>
              <a:p>
                <a:r>
                  <a:rPr lang="ko-KR" altLang="en-US" sz="1800" dirty="0"/>
                  <a:t>모델의 구성은 </a:t>
                </a:r>
                <a:r>
                  <a:rPr lang="en-US" altLang="ko-KR" sz="1800" dirty="0" err="1">
                    <a:solidFill>
                      <a:srgbClr val="FF0000"/>
                    </a:solidFill>
                  </a:rPr>
                  <a:t>pSp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와 유사</a:t>
                </a:r>
                <a:r>
                  <a:rPr lang="ko-KR" altLang="en-US" sz="1800" dirty="0"/>
                  <a:t>하지만 훈련하는 방식과 손실 함수에서 차이가 있으며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기존에 비해 이미지의 재현과 편집 사이의 균형을 맞추고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더 뛰어난 성능을 보여준다</a:t>
                </a:r>
                <a:r>
                  <a:rPr lang="en-US" altLang="ko-KR" sz="1800" dirty="0"/>
                  <a:t>.</a:t>
                </a:r>
              </a:p>
              <a:p>
                <a:r>
                  <a:rPr lang="ko-KR" altLang="en-US" sz="1800" dirty="0"/>
                  <a:t>목표 </a:t>
                </a:r>
                <a:r>
                  <a:rPr lang="en-US" altLang="ko-KR" sz="1800" dirty="0"/>
                  <a:t>: GAN Inversion</a:t>
                </a:r>
                <a:r>
                  <a:rPr lang="ko-KR" altLang="en-US" sz="1800" dirty="0"/>
                  <a:t>으로 구한 </a:t>
                </a:r>
                <a:r>
                  <a:rPr lang="en-US" altLang="ko-KR" sz="1800" dirty="0"/>
                  <a:t>latent vector w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reconstruction</a:t>
                </a:r>
                <a:r>
                  <a:rPr lang="ko-KR" altLang="en-US" sz="1800" dirty="0"/>
                  <a:t>과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editability</a:t>
                </a:r>
                <a:r>
                  <a:rPr lang="ko-KR" altLang="en-US" sz="1800" dirty="0"/>
                  <a:t> 성능이 좋아야 한다</a:t>
                </a:r>
                <a:r>
                  <a:rPr lang="en-US" altLang="ko-KR" sz="1800" dirty="0"/>
                  <a:t>.</a:t>
                </a:r>
              </a:p>
              <a:p>
                <a:r>
                  <a:rPr lang="en-US" altLang="ko-KR" sz="1800" dirty="0"/>
                  <a:t>Distortion</a:t>
                </a:r>
                <a:r>
                  <a:rPr lang="ko-KR" altLang="en-US" sz="1800" dirty="0"/>
                  <a:t>을 낮추기 위해 </a:t>
                </a:r>
                <a:r>
                  <a:rPr lang="en-US" altLang="ko-KR" sz="1800" dirty="0"/>
                  <a:t>perceptual quality</a:t>
                </a:r>
                <a:r>
                  <a:rPr lang="ko-KR" altLang="en-US" sz="1800" dirty="0"/>
                  <a:t>와 </a:t>
                </a:r>
                <a:r>
                  <a:rPr lang="en-US" altLang="ko-KR" sz="1800" dirty="0"/>
                  <a:t>editability</a:t>
                </a:r>
                <a:r>
                  <a:rPr lang="ko-KR" altLang="en-US" sz="1800" dirty="0"/>
                  <a:t>를 희생하지 않는 방법으로는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w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가 최대한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W </a:t>
                </a:r>
                <a:r>
                  <a:rPr lang="ko-KR" altLang="en-US" sz="1800" dirty="0">
                    <a:solidFill>
                      <a:srgbClr val="FF0000"/>
                    </a:solidFill>
                  </a:rPr>
                  <a:t>분포와 가까워져야 한다</a:t>
                </a:r>
                <a:r>
                  <a:rPr lang="en-US" altLang="ko-KR" sz="1800" dirty="0"/>
                  <a:t>.</a:t>
                </a:r>
              </a:p>
              <a:p>
                <a:r>
                  <a:rPr lang="ko-KR" altLang="en-US" sz="1800" dirty="0"/>
                  <a:t>기존의 인코더 기반 방법들은 이미지를 입력 받아 서로 다른 </a:t>
                </a:r>
                <a:r>
                  <a:rPr lang="en-US" altLang="ko-KR" sz="1800" dirty="0"/>
                  <a:t>style vector</a:t>
                </a:r>
                <a:r>
                  <a:rPr lang="ko-KR" altLang="en-US" sz="1800" dirty="0"/>
                  <a:t>들을 생성하지만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dirty="0"/>
                  <a:t>이 방법은 각 벡터들 간의 분포가 넓은 단점이 있다</a:t>
                </a:r>
                <a:r>
                  <a:rPr lang="en-US" altLang="ko-KR" sz="1800" dirty="0"/>
                  <a:t>. e4e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offset</a:t>
                </a:r>
                <a:r>
                  <a:rPr lang="ko-KR" altLang="en-US" sz="1800" dirty="0"/>
                  <a:t>들을 배워 이미지 </a:t>
                </a:r>
                <a:r>
                  <a:rPr lang="en-US" altLang="ko-KR" sz="1800" dirty="0"/>
                  <a:t>quality</a:t>
                </a:r>
                <a:r>
                  <a:rPr lang="ko-KR" altLang="en-US" sz="1800" dirty="0"/>
                  <a:t>를 높이고 벡터들 간의 분포가 넓지 않도록 조절한다</a:t>
                </a:r>
                <a:r>
                  <a:rPr lang="en-US" altLang="ko-KR" sz="1800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800" b="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2454"/>
                <a:ext cx="10886321" cy="3965421"/>
              </a:xfrm>
              <a:blipFill>
                <a:blip r:embed="rId3"/>
                <a:stretch>
                  <a:fillRect l="-392" t="-1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343901" y="6492875"/>
            <a:ext cx="384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" panose="020B0600000101010101" pitchFamily="50" charset="-127"/>
                <a:hlinkClick r:id="rId4"/>
              </a:rPr>
              <a:t>https://arxiv.org/abs/2102.02766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33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264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e4e Architecture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22021B-D0C8-8543-9205-F5F7A22B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43" y="1090266"/>
            <a:ext cx="8215313" cy="1829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B0584-6357-6B03-3920-AE15F007C40F}"/>
              </a:ext>
            </a:extLst>
          </p:cNvPr>
          <p:cNvSpPr txBox="1"/>
          <p:nvPr/>
        </p:nvSpPr>
        <p:spPr>
          <a:xfrm>
            <a:off x="8432801" y="6388101"/>
            <a:ext cx="375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" panose="020B0600000101010101" pitchFamily="50" charset="-127"/>
                <a:hlinkClick r:id="rId4"/>
              </a:rPr>
              <a:t>https://arxiv.org/abs/2102.02766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02B995-7387-010D-3643-7A9AA583945C}"/>
              </a:ext>
            </a:extLst>
          </p:cNvPr>
          <p:cNvGrpSpPr/>
          <p:nvPr/>
        </p:nvGrpSpPr>
        <p:grpSpPr>
          <a:xfrm>
            <a:off x="1725766" y="3408413"/>
            <a:ext cx="9980459" cy="1938992"/>
            <a:chOff x="1725766" y="3408413"/>
            <a:chExt cx="9980459" cy="1938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C3F4C-775B-DE37-F201-FA3C0DA6B230}"/>
                </a:ext>
              </a:extLst>
            </p:cNvPr>
            <p:cNvSpPr txBox="1"/>
            <p:nvPr/>
          </p:nvSpPr>
          <p:spPr>
            <a:xfrm>
              <a:off x="1725766" y="3408413"/>
              <a:ext cx="998045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W+</a:t>
              </a:r>
              <a:r>
                <a:rPr lang="ko-KR" altLang="en-US" dirty="0"/>
                <a:t>차원의 </a:t>
              </a:r>
              <a:r>
                <a:rPr lang="en-US" altLang="ko-KR" dirty="0"/>
                <a:t>Encoder</a:t>
              </a:r>
              <a:r>
                <a:rPr lang="ko-KR" altLang="en-US" dirty="0"/>
                <a:t>은 이미지를 </a:t>
              </a:r>
              <a:r>
                <a:rPr lang="ko-KR" altLang="en-US" dirty="0" err="1"/>
                <a:t>입력받아</a:t>
              </a:r>
              <a:r>
                <a:rPr lang="ko-KR" altLang="en-US" dirty="0"/>
                <a:t> 단일 </a:t>
              </a:r>
              <a:r>
                <a:rPr lang="en-US" altLang="ko-KR" dirty="0"/>
                <a:t>style vector w</a:t>
              </a:r>
              <a:r>
                <a:rPr lang="ko-KR" altLang="en-US" dirty="0"/>
                <a:t>와 </a:t>
              </a:r>
              <a:r>
                <a:rPr lang="en-US" altLang="ko-KR" dirty="0"/>
                <a:t>offset</a:t>
              </a:r>
              <a:r>
                <a:rPr lang="ko-KR" altLang="en-US" dirty="0"/>
                <a:t>들을 출력한다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w</a:t>
              </a:r>
              <a:r>
                <a:rPr lang="ko-KR" altLang="en-US" dirty="0"/>
                <a:t>를 반복해서 </a:t>
              </a:r>
              <a:r>
                <a:rPr lang="en-US" altLang="ko-KR" dirty="0"/>
                <a:t>offset</a:t>
              </a:r>
              <a:r>
                <a:rPr lang="ko-KR" altLang="en-US" dirty="0"/>
                <a:t>들 더하여 최종 </a:t>
              </a:r>
              <a:r>
                <a:rPr lang="en-US" altLang="ko-KR" dirty="0"/>
                <a:t>inversion latent code</a:t>
              </a:r>
              <a:r>
                <a:rPr lang="ko-KR" altLang="en-US" dirty="0"/>
                <a:t>를 만든다</a:t>
              </a:r>
              <a:r>
                <a:rPr lang="en-US" altLang="ko-KR" dirty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accent1"/>
                  </a:solidFill>
                </a:rPr>
                <a:t>Distortion</a:t>
              </a:r>
              <a:r>
                <a:rPr lang="en-US" altLang="ko-KR" dirty="0"/>
                <a:t> 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1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 </a:t>
              </a:r>
              <a:r>
                <a:rPr lang="en-US" altLang="ko-KR" dirty="0">
                  <a:solidFill>
                    <a:schemeClr val="accent1"/>
                  </a:solidFill>
                </a:rPr>
                <a:t>Perceptual quality and editability </a:t>
              </a:r>
              <a:r>
                <a:rPr lang="en-US" altLang="ko-KR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Total loss</a:t>
              </a:r>
              <a:r>
                <a:rPr lang="en-US" altLang="ko-KR" dirty="0"/>
                <a:t> :                                               (distortion, editability loss</a:t>
              </a:r>
              <a:r>
                <a:rPr lang="ko-KR" altLang="en-US" dirty="0"/>
                <a:t>를 </a:t>
              </a:r>
              <a:r>
                <a:rPr lang="en-US" altLang="ko-KR" dirty="0"/>
                <a:t>weighted combination)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C95AE1-6B1F-1F30-D330-3B2C3BBD2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76"/>
            <a:stretch/>
          </p:blipFill>
          <p:spPr>
            <a:xfrm>
              <a:off x="3244097" y="4992062"/>
              <a:ext cx="2635696" cy="3238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02FA0-3983-F38D-7815-1B639D66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1763" y="4347842"/>
              <a:ext cx="4991100" cy="2667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D9B7C3-71E9-CFF7-2530-E1846B58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1763" y="4023992"/>
              <a:ext cx="3505200" cy="3238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A02267-19F6-286B-D142-7E1B4E3B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3264" y="4706063"/>
              <a:ext cx="3875086" cy="293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5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17475"/>
            <a:ext cx="1609725" cy="1325563"/>
          </a:xfrm>
        </p:spPr>
        <p:txBody>
          <a:bodyPr>
            <a:normAutofit/>
          </a:bodyPr>
          <a:lstStyle/>
          <a:p>
            <a:r>
              <a:rPr lang="en-US" altLang="ko-KR"/>
              <a:t>W </a:t>
            </a:r>
            <a:r>
              <a:rPr lang="ko-KR" altLang="en-US" dirty="0"/>
              <a:t>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" panose="020B0600000101010101" pitchFamily="50" charset="-127"/>
                <a:hlinkClick r:id="rId3"/>
              </a:rPr>
              <a:t>https://arxiv.org/abs/2102.02766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DC7C33-F400-DBCA-75B0-E95A9E8C6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63" y="640555"/>
            <a:ext cx="3234769" cy="316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D18D0-6C3E-1726-56A7-1A97526C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40555"/>
            <a:ext cx="3187006" cy="3162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0F83B-EE93-8DBB-9EF0-91DCEE5C3ACD}"/>
                  </a:ext>
                </a:extLst>
              </p:cNvPr>
              <p:cNvSpPr txBox="1"/>
              <p:nvPr/>
            </p:nvSpPr>
            <p:spPr>
              <a:xfrm>
                <a:off x="1209675" y="4002769"/>
                <a:ext cx="10719088" cy="123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단일 벡터 대신에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서로 다른 스타일 코드를 입력하여 확장시킨 공간을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ko-KR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단일 스타일 코드를 가져와 복제하거나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개의 다른 스타일 코드를 사용하여 적용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빨간색 화살표와 평행하게 대각선에 접근할 수록 잠재 코드가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</a:rPr>
                  <a:t>에 가까워진다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좌표간 편차 </a:t>
                </a:r>
                <a:r>
                  <a:rPr lang="ko-KR" altLang="en-US" dirty="0" err="1"/>
                  <a:t>작아짐</a:t>
                </a:r>
                <a:r>
                  <a:rPr lang="en-US" altLang="ko-K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파란색 화살표 따라 이동하면 각 좌표가 독립적으로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분포에 가까워져서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ko-KR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</a:rPr>
                  <a:t>에 가까워지는</a:t>
                </a:r>
                <a:r>
                  <a:rPr lang="ko-KR" altLang="en-US" dirty="0"/>
                  <a:t> 잠재 코드가 생성된다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20F83B-EE93-8DBB-9EF0-91DCEE5C3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4002769"/>
                <a:ext cx="10719088" cy="1233864"/>
              </a:xfrm>
              <a:prstGeom prst="rect">
                <a:avLst/>
              </a:prstGeom>
              <a:blipFill>
                <a:blip r:embed="rId6"/>
                <a:stretch>
                  <a:fillRect l="-341" t="-1980" b="-5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08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W, W+ trade-offs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CC5E-B5D8-60AD-175E-0550F010D124}"/>
              </a:ext>
            </a:extLst>
          </p:cNvPr>
          <p:cNvSpPr txBox="1"/>
          <p:nvPr/>
        </p:nvSpPr>
        <p:spPr>
          <a:xfrm>
            <a:off x="8809417" y="6454283"/>
            <a:ext cx="338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6BACCE"/>
                </a:solidFill>
                <a:effectLst/>
                <a:latin typeface="나눔스퀘어_ac" panose="020B0600000101010101" pitchFamily="50" charset="-127"/>
                <a:hlinkClick r:id="rId3"/>
              </a:rPr>
              <a:t>https://arxiv.org/abs/2102.02766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3">
                <a:extLst>
                  <a:ext uri="{FF2B5EF4-FFF2-40B4-BE49-F238E27FC236}">
                    <a16:creationId xmlns:a16="http://schemas.microsoft.com/office/drawing/2014/main" id="{D178CE08-0744-21A1-F97D-E30AB48225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7504" y="1178080"/>
                <a:ext cx="10856992" cy="239379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W</a:t>
                </a:r>
                <a:r>
                  <a:rPr lang="ko-KR" altLang="en-US" dirty="0">
                    <a:latin typeface="+mn-ea"/>
                  </a:rPr>
                  <a:t>에 가까워질수록 </a:t>
                </a:r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distortion, perceptual quality, editability</a:t>
                </a:r>
                <a:r>
                  <a:rPr lang="ko-KR" altLang="en-US" dirty="0">
                    <a:latin typeface="+mn-ea"/>
                  </a:rPr>
                  <a:t>가</a:t>
                </a:r>
                <a:r>
                  <a:rPr lang="ko-KR" altLang="en-US" dirty="0">
                    <a:solidFill>
                      <a:schemeClr val="accent1"/>
                    </a:solidFill>
                    <a:latin typeface="+mn-ea"/>
                  </a:rPr>
                  <a:t> 증가</a:t>
                </a:r>
                <a:r>
                  <a:rPr lang="ko-KR" altLang="en-US" dirty="0">
                    <a:latin typeface="+mn-ea"/>
                  </a:rPr>
                  <a:t>하는 경향이 있다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r>
                  <a:rPr lang="ko-KR" altLang="en-US" dirty="0">
                    <a:latin typeface="+mn-ea"/>
                  </a:rPr>
                  <a:t>이러한 </a:t>
                </a:r>
                <a:r>
                  <a:rPr lang="en-US" altLang="ko-KR" dirty="0">
                    <a:latin typeface="+mn-ea"/>
                  </a:rPr>
                  <a:t>trade-offs </a:t>
                </a:r>
                <a:r>
                  <a:rPr lang="ko-KR" altLang="en-US" dirty="0">
                    <a:latin typeface="+mn-ea"/>
                  </a:rPr>
                  <a:t>존재를 뒷받침하기 위해</a:t>
                </a:r>
                <a:r>
                  <a:rPr lang="en-US" altLang="ko-KR" dirty="0">
                    <a:latin typeface="+mn-ea"/>
                  </a:rPr>
                  <a:t>, configuration A</a:t>
                </a:r>
                <a:r>
                  <a:rPr lang="ko-KR" altLang="en-US" dirty="0">
                    <a:latin typeface="+mn-ea"/>
                  </a:rPr>
                  <a:t>와 </a:t>
                </a:r>
                <a:r>
                  <a:rPr lang="en-US" altLang="ko-KR" dirty="0">
                    <a:latin typeface="+mn-ea"/>
                  </a:rPr>
                  <a:t>D</a:t>
                </a:r>
                <a:r>
                  <a:rPr lang="ko-KR" altLang="en-US" dirty="0">
                    <a:latin typeface="+mn-ea"/>
                  </a:rPr>
                  <a:t>에서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생성된 잠재 코드의 변형을 검사한다</a:t>
                </a:r>
                <a:r>
                  <a:rPr lang="en-US" altLang="ko-KR" dirty="0">
                    <a:latin typeface="+mn-ea"/>
                  </a:rPr>
                  <a:t>. </a:t>
                </a:r>
                <a:r>
                  <a:rPr lang="ko-KR" altLang="en-US" dirty="0">
                    <a:solidFill>
                      <a:schemeClr val="accent1"/>
                    </a:solidFill>
                    <a:latin typeface="+mn-ea"/>
                  </a:rPr>
                  <a:t>변형이 적은 경우 </a:t>
                </a:r>
                <a:r>
                  <a:rPr lang="en-US" altLang="ko-KR" dirty="0">
                    <a:solidFill>
                      <a:schemeClr val="accent1"/>
                    </a:solidFill>
                    <a:latin typeface="+mn-ea"/>
                  </a:rPr>
                  <a:t>W</a:t>
                </a:r>
                <a:r>
                  <a:rPr lang="ko-KR" altLang="en-US" dirty="0">
                    <a:solidFill>
                      <a:schemeClr val="accent1"/>
                    </a:solidFill>
                    <a:latin typeface="+mn-ea"/>
                  </a:rPr>
                  <a:t>에 가까우며</a:t>
                </a:r>
                <a:r>
                  <a:rPr lang="en-US" altLang="ko-KR" dirty="0">
                    <a:latin typeface="+mn-ea"/>
                  </a:rPr>
                  <a:t>, D</a:t>
                </a:r>
                <a:r>
                  <a:rPr lang="ko-KR" altLang="en-US" dirty="0">
                    <a:latin typeface="+mn-ea"/>
                  </a:rPr>
                  <a:t>가 해당된다</a:t>
                </a:r>
                <a:r>
                  <a:rPr lang="en-US" altLang="ko-KR" dirty="0">
                    <a:latin typeface="+mn-ea"/>
                  </a:rPr>
                  <a:t>. D</a:t>
                </a:r>
                <a:r>
                  <a:rPr lang="ko-KR" altLang="en-US" dirty="0">
                    <a:latin typeface="+mn-ea"/>
                  </a:rPr>
                  <a:t>는 </a:t>
                </a:r>
                <a:r>
                  <a:rPr lang="en-US" altLang="ko-KR" dirty="0">
                    <a:latin typeface="+mn-ea"/>
                  </a:rPr>
                  <a:t>A</a:t>
                </a:r>
                <a:r>
                  <a:rPr lang="ko-KR" altLang="en-US" dirty="0">
                    <a:latin typeface="+mn-ea"/>
                  </a:rPr>
                  <a:t>에 비해 </a:t>
                </a:r>
                <a:r>
                  <a:rPr lang="en-US" altLang="ko-KR" dirty="0">
                    <a:latin typeface="+mn-ea"/>
                  </a:rPr>
                  <a:t>distortion</a:t>
                </a:r>
                <a:r>
                  <a:rPr lang="ko-KR" altLang="en-US" dirty="0">
                    <a:latin typeface="+mn-ea"/>
                  </a:rPr>
                  <a:t>이 높지만</a:t>
                </a:r>
                <a:r>
                  <a:rPr lang="en-US" altLang="ko-KR" dirty="0">
                    <a:latin typeface="+mn-ea"/>
                  </a:rPr>
                  <a:t>, perceptual quality</a:t>
                </a:r>
                <a:r>
                  <a:rPr lang="ko-KR" altLang="en-US" dirty="0">
                    <a:latin typeface="+mn-ea"/>
                  </a:rPr>
                  <a:t>와 </a:t>
                </a:r>
                <a:r>
                  <a:rPr lang="en-US" altLang="ko-KR" dirty="0">
                    <a:latin typeface="+mn-ea"/>
                  </a:rPr>
                  <a:t>editability</a:t>
                </a:r>
                <a:r>
                  <a:rPr lang="ko-KR" altLang="en-US" dirty="0">
                    <a:latin typeface="+mn-ea"/>
                  </a:rPr>
                  <a:t>가 높다</a:t>
                </a:r>
                <a:r>
                  <a:rPr lang="en-US" altLang="ko-KR" dirty="0">
                    <a:latin typeface="+mn-ea"/>
                  </a:rPr>
                  <a:t>.</a:t>
                </a:r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잠재 코드 검사 방법 </a:t>
                </a:r>
                <a:r>
                  <a:rPr lang="en-US" altLang="ko-KR" dirty="0"/>
                  <a:t>: latent code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ko-KR" altLang="en-US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ko-KR" altLang="en-US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ko-KR" altLang="en-US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l-GR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계</m:t>
                    </m:r>
                  </m:oMath>
                </a14:m>
                <a:r>
                  <a:rPr lang="ko-KR" altLang="en-US" dirty="0"/>
                  <a:t>산 후 평균 측정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또는 </a:t>
                </a:r>
                <a:r>
                  <a:rPr lang="en-US" altLang="ko-KR" dirty="0" err="1"/>
                  <a:t>StyleGAN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매핑기능을</a:t>
                </a:r>
                <a:r>
                  <a:rPr lang="ko-KR" altLang="en-US" dirty="0"/>
                  <a:t> 이용하여 단일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를 샘플링하고 이미지 생성 후 다시 인코딩하는 과정을 반복하여 무작위로 </a:t>
                </a:r>
                <a:r>
                  <a:rPr lang="ko-KR" altLang="en-US" dirty="0" err="1"/>
                  <a:t>샘플링된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천개의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벡터에 대해 유클리드 평균 거리 측정</a:t>
                </a:r>
                <a:r>
                  <a:rPr lang="en-US" altLang="ko-KR" dirty="0"/>
                  <a:t>)</a:t>
                </a:r>
              </a:p>
            </p:txBody>
          </p:sp>
        </mc:Choice>
        <mc:Fallback>
          <p:sp>
            <p:nvSpPr>
              <p:cNvPr id="3" name="내용 개체 틀 3">
                <a:extLst>
                  <a:ext uri="{FF2B5EF4-FFF2-40B4-BE49-F238E27FC236}">
                    <a16:creationId xmlns:a16="http://schemas.microsoft.com/office/drawing/2014/main" id="{D178CE08-0744-21A1-F97D-E30AB48225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7504" y="1178080"/>
                <a:ext cx="10856992" cy="2393795"/>
              </a:xfrm>
              <a:blipFill>
                <a:blip r:embed="rId4"/>
                <a:stretch>
                  <a:fillRect l="-505" t="-2290" r="-505" b="-2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CDD7580-357B-4D35-00E9-BA2B1C6A2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448" y="3571875"/>
            <a:ext cx="8897104" cy="20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18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e89d88db-b18d-4ef8-8f35-02a908d6ea3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1595</Words>
  <Application>Microsoft Office PowerPoint</Application>
  <PresentationFormat>와이드스크린</PresentationFormat>
  <Paragraphs>111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나눔스퀘어_ac</vt:lpstr>
      <vt:lpstr>Arial</vt:lpstr>
      <vt:lpstr>나눔스퀘어_ac ExtraBold</vt:lpstr>
      <vt:lpstr>Cambria Math</vt:lpstr>
      <vt:lpstr>나눔스퀘어_ac Bold</vt:lpstr>
      <vt:lpstr>1_Office 테마</vt:lpstr>
      <vt:lpstr>5주차 미팅 발표 자료</vt:lpstr>
      <vt:lpstr>Comments</vt:lpstr>
      <vt:lpstr>Losses 앞 상수 확인</vt:lpstr>
      <vt:lpstr>AdaIN 수식</vt:lpstr>
      <vt:lpstr>AdaIN 수식</vt:lpstr>
      <vt:lpstr>Designing an Encoder for StyleGAN Image Manipulation (e4e) Review</vt:lpstr>
      <vt:lpstr>e4e Architecture</vt:lpstr>
      <vt:lpstr>W 분포</vt:lpstr>
      <vt:lpstr>W, W+ trade-offs</vt:lpstr>
      <vt:lpstr>InterfaceGAN : Interpreting the Disentangled Face Representation Learned by GANs Review</vt:lpstr>
      <vt:lpstr>InterfaceGAN</vt:lpstr>
      <vt:lpstr>InterfaceGAN : Interpreting the Disentangled Face Representation Learned by GANs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4</cp:revision>
  <dcterms:created xsi:type="dcterms:W3CDTF">2022-09-25T18:50:12Z</dcterms:created>
  <dcterms:modified xsi:type="dcterms:W3CDTF">2022-10-16T22:28:13Z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